
<file path=[Content_Types].xml><?xml version="1.0" encoding="utf-8"?>
<Types xmlns="http://schemas.openxmlformats.org/package/2006/content-types">
  <Default Extension="emf" ContentType="image/x-emf"/>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9"/>
  </p:notesMasterIdLst>
  <p:sldIdLst>
    <p:sldId id="353" r:id="rId2"/>
    <p:sldId id="270" r:id="rId3"/>
    <p:sldId id="271" r:id="rId4"/>
    <p:sldId id="339" r:id="rId5"/>
    <p:sldId id="334" r:id="rId6"/>
    <p:sldId id="273" r:id="rId7"/>
    <p:sldId id="351" r:id="rId8"/>
    <p:sldId id="291" r:id="rId9"/>
    <p:sldId id="368" r:id="rId10"/>
    <p:sldId id="366" r:id="rId11"/>
    <p:sldId id="367" r:id="rId12"/>
    <p:sldId id="363" r:id="rId13"/>
    <p:sldId id="359" r:id="rId14"/>
    <p:sldId id="355" r:id="rId15"/>
    <p:sldId id="356" r:id="rId16"/>
    <p:sldId id="357" r:id="rId17"/>
    <p:sldId id="358" r:id="rId18"/>
    <p:sldId id="364" r:id="rId19"/>
    <p:sldId id="360" r:id="rId20"/>
    <p:sldId id="361" r:id="rId21"/>
    <p:sldId id="362" r:id="rId22"/>
    <p:sldId id="354" r:id="rId23"/>
    <p:sldId id="369" r:id="rId24"/>
    <p:sldId id="370" r:id="rId25"/>
    <p:sldId id="371" r:id="rId26"/>
    <p:sldId id="372" r:id="rId27"/>
    <p:sldId id="323" r:id="rId28"/>
  </p:sldIdLst>
  <p:sldSz cx="18288000" cy="10287000"/>
  <p:notesSz cx="6858000" cy="9144000"/>
  <p:embeddedFontLst>
    <p:embeddedFont>
      <p:font typeface="Cooper Hewitt" panose="020B0604020202020204" charset="0"/>
      <p:regular r:id="rId30"/>
    </p:embeddedFont>
    <p:embeddedFont>
      <p:font typeface="Cooper Hewitt Bold" panose="020B0604020202020204" charset="0"/>
      <p:regular r:id="rId31"/>
    </p:embeddedFont>
    <p:embeddedFont>
      <p:font typeface="DM Sans" pitchFamily="2" charset="0"/>
      <p:regular r:id="rId32"/>
      <p:bold r:id="rId33"/>
      <p:italic r:id="rId34"/>
      <p:boldItalic r:id="rId35"/>
    </p:embeddedFont>
    <p:embeddedFont>
      <p:font typeface="DM Sans Bold" charset="0"/>
      <p:regular r:id="rId36"/>
    </p:embeddedFont>
    <p:embeddedFont>
      <p:font typeface="Wingdings 3" panose="05040102010807070707" pitchFamily="18" charset="2"/>
      <p:regular r:id="rId37"/>
    </p:embeddedFont>
  </p:embeddedFontLst>
  <p:defaultTextStyle>
    <a:defPPr>
      <a:defRPr lang="en-US"/>
    </a:defPPr>
    <a:lvl1pPr marL="0" algn="l" defTabSz="914272" rtl="0" eaLnBrk="1" latinLnBrk="0" hangingPunct="1">
      <a:defRPr sz="1800" kern="1200">
        <a:solidFill>
          <a:schemeClr val="tx1"/>
        </a:solidFill>
        <a:latin typeface="+mn-lt"/>
        <a:ea typeface="+mn-ea"/>
        <a:cs typeface="+mn-cs"/>
      </a:defRPr>
    </a:lvl1pPr>
    <a:lvl2pPr marL="457137" algn="l" defTabSz="914272" rtl="0" eaLnBrk="1" latinLnBrk="0" hangingPunct="1">
      <a:defRPr sz="1800" kern="1200">
        <a:solidFill>
          <a:schemeClr val="tx1"/>
        </a:solidFill>
        <a:latin typeface="+mn-lt"/>
        <a:ea typeface="+mn-ea"/>
        <a:cs typeface="+mn-cs"/>
      </a:defRPr>
    </a:lvl2pPr>
    <a:lvl3pPr marL="914272" algn="l" defTabSz="914272" rtl="0" eaLnBrk="1" latinLnBrk="0" hangingPunct="1">
      <a:defRPr sz="1800" kern="1200">
        <a:solidFill>
          <a:schemeClr val="tx1"/>
        </a:solidFill>
        <a:latin typeface="+mn-lt"/>
        <a:ea typeface="+mn-ea"/>
        <a:cs typeface="+mn-cs"/>
      </a:defRPr>
    </a:lvl3pPr>
    <a:lvl4pPr marL="1371408" algn="l" defTabSz="914272" rtl="0" eaLnBrk="1" latinLnBrk="0" hangingPunct="1">
      <a:defRPr sz="1800" kern="1200">
        <a:solidFill>
          <a:schemeClr val="tx1"/>
        </a:solidFill>
        <a:latin typeface="+mn-lt"/>
        <a:ea typeface="+mn-ea"/>
        <a:cs typeface="+mn-cs"/>
      </a:defRPr>
    </a:lvl4pPr>
    <a:lvl5pPr marL="1828543" algn="l" defTabSz="914272" rtl="0" eaLnBrk="1" latinLnBrk="0" hangingPunct="1">
      <a:defRPr sz="1800" kern="1200">
        <a:solidFill>
          <a:schemeClr val="tx1"/>
        </a:solidFill>
        <a:latin typeface="+mn-lt"/>
        <a:ea typeface="+mn-ea"/>
        <a:cs typeface="+mn-cs"/>
      </a:defRPr>
    </a:lvl5pPr>
    <a:lvl6pPr marL="2285680" algn="l" defTabSz="914272" rtl="0" eaLnBrk="1" latinLnBrk="0" hangingPunct="1">
      <a:defRPr sz="1800" kern="1200">
        <a:solidFill>
          <a:schemeClr val="tx1"/>
        </a:solidFill>
        <a:latin typeface="+mn-lt"/>
        <a:ea typeface="+mn-ea"/>
        <a:cs typeface="+mn-cs"/>
      </a:defRPr>
    </a:lvl6pPr>
    <a:lvl7pPr marL="2742815" algn="l" defTabSz="914272" rtl="0" eaLnBrk="1" latinLnBrk="0" hangingPunct="1">
      <a:defRPr sz="1800" kern="1200">
        <a:solidFill>
          <a:schemeClr val="tx1"/>
        </a:solidFill>
        <a:latin typeface="+mn-lt"/>
        <a:ea typeface="+mn-ea"/>
        <a:cs typeface="+mn-cs"/>
      </a:defRPr>
    </a:lvl7pPr>
    <a:lvl8pPr marL="3199952" algn="l" defTabSz="914272" rtl="0" eaLnBrk="1" latinLnBrk="0" hangingPunct="1">
      <a:defRPr sz="1800" kern="1200">
        <a:solidFill>
          <a:schemeClr val="tx1"/>
        </a:solidFill>
        <a:latin typeface="+mn-lt"/>
        <a:ea typeface="+mn-ea"/>
        <a:cs typeface="+mn-cs"/>
      </a:defRPr>
    </a:lvl8pPr>
    <a:lvl9pPr marL="3657087" algn="l" defTabSz="91427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0073" autoAdjust="0"/>
  </p:normalViewPr>
  <p:slideViewPr>
    <p:cSldViewPr>
      <p:cViewPr varScale="1">
        <p:scale>
          <a:sx n="67" d="100"/>
          <a:sy n="67" d="100"/>
        </p:scale>
        <p:origin x="95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9606E-8F8C-46E6-B4A5-E9D4FDF0A30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DF11DD12-7AFE-43D1-9DE7-DABCB0FBF636}">
      <dgm:prSet phldrT="[Text]"/>
      <dgm:spPr>
        <a:solidFill>
          <a:schemeClr val="accent6">
            <a:lumMod val="20000"/>
            <a:lumOff val="80000"/>
          </a:schemeClr>
        </a:solidFill>
      </dgm:spPr>
      <dgm:t>
        <a:bodyPr/>
        <a:lstStyle/>
        <a:p>
          <a:r>
            <a:rPr lang="en-US" dirty="0">
              <a:solidFill>
                <a:schemeClr val="tx1"/>
              </a:solidFill>
            </a:rPr>
            <a:t>Common Attack Vectors</a:t>
          </a:r>
          <a:endParaRPr lang="de-DE" dirty="0">
            <a:solidFill>
              <a:schemeClr val="tx1"/>
            </a:solidFill>
          </a:endParaRPr>
        </a:p>
      </dgm:t>
    </dgm:pt>
    <dgm:pt modelId="{9EE58070-1AD9-4D95-BAC7-657063C6808C}" type="parTrans" cxnId="{C5436612-0650-44F5-8DCC-7A095A3CB84F}">
      <dgm:prSet/>
      <dgm:spPr/>
      <dgm:t>
        <a:bodyPr/>
        <a:lstStyle/>
        <a:p>
          <a:endParaRPr lang="en-BS"/>
        </a:p>
      </dgm:t>
    </dgm:pt>
    <dgm:pt modelId="{D1B07776-8783-4954-A336-9B2BC934A4BA}" type="sibTrans" cxnId="{C5436612-0650-44F5-8DCC-7A095A3CB84F}">
      <dgm:prSet/>
      <dgm:spPr/>
      <dgm:t>
        <a:bodyPr/>
        <a:lstStyle/>
        <a:p>
          <a:endParaRPr lang="en-BS"/>
        </a:p>
      </dgm:t>
    </dgm:pt>
    <dgm:pt modelId="{6D8AF7C0-F507-4B42-853C-D20855A49D4C}">
      <dgm:prSet phldrT="[Text]"/>
      <dgm:spPr>
        <a:solidFill>
          <a:schemeClr val="accent6">
            <a:lumMod val="20000"/>
            <a:lumOff val="80000"/>
          </a:schemeClr>
        </a:solidFill>
      </dgm:spPr>
      <dgm:t>
        <a:bodyPr/>
        <a:lstStyle/>
        <a:p>
          <a:r>
            <a:rPr lang="de-DE" dirty="0">
              <a:solidFill>
                <a:schemeClr val="tx1"/>
              </a:solidFill>
            </a:rPr>
            <a:t>Vulnerability</a:t>
          </a:r>
        </a:p>
      </dgm:t>
    </dgm:pt>
    <dgm:pt modelId="{857A3523-DBFF-4DDD-80E3-580400F88170}" type="parTrans" cxnId="{B4903F06-16CC-492A-B2FB-6C0CFA3CF8E9}">
      <dgm:prSet/>
      <dgm:spPr/>
      <dgm:t>
        <a:bodyPr/>
        <a:lstStyle/>
        <a:p>
          <a:endParaRPr lang="en-BS"/>
        </a:p>
      </dgm:t>
    </dgm:pt>
    <dgm:pt modelId="{C19E5EF7-EE06-44A0-A148-65D69F4A9312}" type="sibTrans" cxnId="{B4903F06-16CC-492A-B2FB-6C0CFA3CF8E9}">
      <dgm:prSet/>
      <dgm:spPr/>
      <dgm:t>
        <a:bodyPr/>
        <a:lstStyle/>
        <a:p>
          <a:endParaRPr lang="en-BS"/>
        </a:p>
      </dgm:t>
    </dgm:pt>
    <dgm:pt modelId="{6B6A1A08-9225-4FC8-9848-D0A4255C2AF2}">
      <dgm:prSet phldrT="[Text]"/>
      <dgm:spPr>
        <a:solidFill>
          <a:schemeClr val="accent6">
            <a:lumMod val="20000"/>
            <a:lumOff val="80000"/>
          </a:schemeClr>
        </a:solidFill>
      </dgm:spPr>
      <dgm:t>
        <a:bodyPr/>
        <a:lstStyle/>
        <a:p>
          <a:r>
            <a:rPr lang="de-DE" dirty="0">
              <a:solidFill>
                <a:schemeClr val="tx1"/>
              </a:solidFill>
            </a:rPr>
            <a:t>Portuguese landscape</a:t>
          </a:r>
        </a:p>
      </dgm:t>
    </dgm:pt>
    <dgm:pt modelId="{8EE6959A-70AA-4E5C-8F7C-6BF1A8F68F6F}" type="parTrans" cxnId="{E9500D44-D7C8-4274-AB1B-FCB7B3F701D7}">
      <dgm:prSet/>
      <dgm:spPr/>
      <dgm:t>
        <a:bodyPr/>
        <a:lstStyle/>
        <a:p>
          <a:endParaRPr lang="en-BS"/>
        </a:p>
      </dgm:t>
    </dgm:pt>
    <dgm:pt modelId="{F3994AFA-DF88-4BD9-A687-1047DCCD49E2}" type="sibTrans" cxnId="{E9500D44-D7C8-4274-AB1B-FCB7B3F701D7}">
      <dgm:prSet/>
      <dgm:spPr/>
      <dgm:t>
        <a:bodyPr/>
        <a:lstStyle/>
        <a:p>
          <a:endParaRPr lang="en-BS"/>
        </a:p>
      </dgm:t>
    </dgm:pt>
    <dgm:pt modelId="{55850409-4DE0-454C-A21C-B1F663681D7A}" type="pres">
      <dgm:prSet presAssocID="{7759606E-8F8C-46E6-B4A5-E9D4FDF0A303}" presName="Name0" presStyleCnt="0">
        <dgm:presLayoutVars>
          <dgm:chMax val="7"/>
          <dgm:chPref val="7"/>
          <dgm:dir/>
        </dgm:presLayoutVars>
      </dgm:prSet>
      <dgm:spPr/>
    </dgm:pt>
    <dgm:pt modelId="{8E6B8565-0C85-42A9-9335-A8077DD5C6AA}" type="pres">
      <dgm:prSet presAssocID="{7759606E-8F8C-46E6-B4A5-E9D4FDF0A303}" presName="Name1" presStyleCnt="0"/>
      <dgm:spPr/>
    </dgm:pt>
    <dgm:pt modelId="{B9E3A042-9F5D-48AF-997C-8315DAD36198}" type="pres">
      <dgm:prSet presAssocID="{7759606E-8F8C-46E6-B4A5-E9D4FDF0A303}" presName="cycle" presStyleCnt="0"/>
      <dgm:spPr/>
    </dgm:pt>
    <dgm:pt modelId="{FB24CC59-8232-4E9A-BAB1-D60D51A29459}" type="pres">
      <dgm:prSet presAssocID="{7759606E-8F8C-46E6-B4A5-E9D4FDF0A303}" presName="srcNode" presStyleLbl="node1" presStyleIdx="0" presStyleCnt="3"/>
      <dgm:spPr/>
    </dgm:pt>
    <dgm:pt modelId="{FC97BD6D-CD99-4821-80ED-782211115F1A}" type="pres">
      <dgm:prSet presAssocID="{7759606E-8F8C-46E6-B4A5-E9D4FDF0A303}" presName="conn" presStyleLbl="parChTrans1D2" presStyleIdx="0" presStyleCnt="1"/>
      <dgm:spPr/>
    </dgm:pt>
    <dgm:pt modelId="{29E6EA9F-4111-4090-BC7A-02D89083AA83}" type="pres">
      <dgm:prSet presAssocID="{7759606E-8F8C-46E6-B4A5-E9D4FDF0A303}" presName="extraNode" presStyleLbl="node1" presStyleIdx="0" presStyleCnt="3"/>
      <dgm:spPr/>
    </dgm:pt>
    <dgm:pt modelId="{A4208F82-C493-4577-B79D-AF15C3CCDFB0}" type="pres">
      <dgm:prSet presAssocID="{7759606E-8F8C-46E6-B4A5-E9D4FDF0A303}" presName="dstNode" presStyleLbl="node1" presStyleIdx="0" presStyleCnt="3"/>
      <dgm:spPr/>
    </dgm:pt>
    <dgm:pt modelId="{6A6F7AA9-AB5B-4D47-94E2-B1C9EC4FB081}" type="pres">
      <dgm:prSet presAssocID="{6D8AF7C0-F507-4B42-853C-D20855A49D4C}" presName="text_1" presStyleLbl="node1" presStyleIdx="0" presStyleCnt="3">
        <dgm:presLayoutVars>
          <dgm:bulletEnabled val="1"/>
        </dgm:presLayoutVars>
      </dgm:prSet>
      <dgm:spPr/>
    </dgm:pt>
    <dgm:pt modelId="{3E676253-F428-47AE-A5EF-75BB630D249B}" type="pres">
      <dgm:prSet presAssocID="{6D8AF7C0-F507-4B42-853C-D20855A49D4C}" presName="accent_1" presStyleCnt="0"/>
      <dgm:spPr/>
    </dgm:pt>
    <dgm:pt modelId="{E7E02C05-36D2-4D81-9D13-BD3BC5C79F0D}" type="pres">
      <dgm:prSet presAssocID="{6D8AF7C0-F507-4B42-853C-D20855A49D4C}" presName="accentRepeatNode" presStyleLbl="solidFgAcc1" presStyleIdx="0" presStyleCnt="3"/>
      <dgm:spPr>
        <a:xfrm>
          <a:off x="95160" y="283150"/>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3FD6F1B9-36C7-47E9-AD48-59A1D6C8CA39}" type="pres">
      <dgm:prSet presAssocID="{DF11DD12-7AFE-43D1-9DE7-DABCB0FBF636}" presName="text_2" presStyleLbl="node1" presStyleIdx="1" presStyleCnt="3">
        <dgm:presLayoutVars>
          <dgm:bulletEnabled val="1"/>
        </dgm:presLayoutVars>
      </dgm:prSet>
      <dgm:spPr/>
    </dgm:pt>
    <dgm:pt modelId="{6E962512-6C10-486E-8F4C-834D7A8E5571}" type="pres">
      <dgm:prSet presAssocID="{DF11DD12-7AFE-43D1-9DE7-DABCB0FBF636}" presName="accent_2" presStyleCnt="0"/>
      <dgm:spPr/>
    </dgm:pt>
    <dgm:pt modelId="{0A676B2F-0C72-43B2-9186-399984D326FC}" type="pres">
      <dgm:prSet presAssocID="{DF11DD12-7AFE-43D1-9DE7-DABCB0FBF636}" presName="accentRepeatNode" presStyleLbl="solidFgAcc1" presStyleIdx="1" presStyleCnt="3"/>
      <dgm:spPr>
        <a:xfrm>
          <a:off x="98786" y="348422"/>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EF740D53-595F-44E8-A2E1-002C2E3E7F5B}" type="pres">
      <dgm:prSet presAssocID="{6B6A1A08-9225-4FC8-9848-D0A4255C2AF2}" presName="text_3" presStyleLbl="node1" presStyleIdx="2" presStyleCnt="3">
        <dgm:presLayoutVars>
          <dgm:bulletEnabled val="1"/>
        </dgm:presLayoutVars>
      </dgm:prSet>
      <dgm:spPr/>
    </dgm:pt>
    <dgm:pt modelId="{FA075A57-E5D5-4617-B47A-EC7126017A46}" type="pres">
      <dgm:prSet presAssocID="{6B6A1A08-9225-4FC8-9848-D0A4255C2AF2}" presName="accent_3" presStyleCnt="0"/>
      <dgm:spPr/>
    </dgm:pt>
    <dgm:pt modelId="{882C03BA-87A2-410F-8B8E-7DEE7E515A5C}" type="pres">
      <dgm:prSet presAssocID="{6B6A1A08-9225-4FC8-9848-D0A4255C2AF2}" presName="accentRepeatNode" presStyleLbl="solidFgAcc1" presStyleIdx="2" presStyleCnt="3"/>
      <dgm:spPr>
        <a:xfrm>
          <a:off x="802884" y="2549559"/>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Lst>
  <dgm:cxnLst>
    <dgm:cxn modelId="{B4903F06-16CC-492A-B2FB-6C0CFA3CF8E9}" srcId="{7759606E-8F8C-46E6-B4A5-E9D4FDF0A303}" destId="{6D8AF7C0-F507-4B42-853C-D20855A49D4C}" srcOrd="0" destOrd="0" parTransId="{857A3523-DBFF-4DDD-80E3-580400F88170}" sibTransId="{C19E5EF7-EE06-44A0-A148-65D69F4A9312}"/>
    <dgm:cxn modelId="{C5436612-0650-44F5-8DCC-7A095A3CB84F}" srcId="{7759606E-8F8C-46E6-B4A5-E9D4FDF0A303}" destId="{DF11DD12-7AFE-43D1-9DE7-DABCB0FBF636}" srcOrd="1" destOrd="0" parTransId="{9EE58070-1AD9-4D95-BAC7-657063C6808C}" sibTransId="{D1B07776-8783-4954-A336-9B2BC934A4BA}"/>
    <dgm:cxn modelId="{948CB62F-596C-44AE-93C4-BB6C6D120C02}" type="presOf" srcId="{C19E5EF7-EE06-44A0-A148-65D69F4A9312}" destId="{FC97BD6D-CD99-4821-80ED-782211115F1A}" srcOrd="0" destOrd="0" presId="urn:microsoft.com/office/officeart/2008/layout/VerticalCurvedList"/>
    <dgm:cxn modelId="{E9500D44-D7C8-4274-AB1B-FCB7B3F701D7}" srcId="{7759606E-8F8C-46E6-B4A5-E9D4FDF0A303}" destId="{6B6A1A08-9225-4FC8-9848-D0A4255C2AF2}" srcOrd="2" destOrd="0" parTransId="{8EE6959A-70AA-4E5C-8F7C-6BF1A8F68F6F}" sibTransId="{F3994AFA-DF88-4BD9-A687-1047DCCD49E2}"/>
    <dgm:cxn modelId="{9732017D-71CA-44DB-A6F3-55EC042D1CD8}" type="presOf" srcId="{7759606E-8F8C-46E6-B4A5-E9D4FDF0A303}" destId="{55850409-4DE0-454C-A21C-B1F663681D7A}" srcOrd="0" destOrd="0" presId="urn:microsoft.com/office/officeart/2008/layout/VerticalCurvedList"/>
    <dgm:cxn modelId="{A0D2F78E-571B-465B-ABE3-CA08A1B161B4}" type="presOf" srcId="{6B6A1A08-9225-4FC8-9848-D0A4255C2AF2}" destId="{EF740D53-595F-44E8-A2E1-002C2E3E7F5B}" srcOrd="0" destOrd="0" presId="urn:microsoft.com/office/officeart/2008/layout/VerticalCurvedList"/>
    <dgm:cxn modelId="{85F100A2-6602-4295-ABD0-7B8FBAB9B0DE}" type="presOf" srcId="{DF11DD12-7AFE-43D1-9DE7-DABCB0FBF636}" destId="{3FD6F1B9-36C7-47E9-AD48-59A1D6C8CA39}" srcOrd="0" destOrd="0" presId="urn:microsoft.com/office/officeart/2008/layout/VerticalCurvedList"/>
    <dgm:cxn modelId="{E0C8E2DE-FF1E-4D6B-A249-0098DCE0E075}" type="presOf" srcId="{6D8AF7C0-F507-4B42-853C-D20855A49D4C}" destId="{6A6F7AA9-AB5B-4D47-94E2-B1C9EC4FB081}" srcOrd="0" destOrd="0" presId="urn:microsoft.com/office/officeart/2008/layout/VerticalCurvedList"/>
    <dgm:cxn modelId="{8230AFCF-8038-4B0A-9AD5-191B05E4B705}" type="presParOf" srcId="{55850409-4DE0-454C-A21C-B1F663681D7A}" destId="{8E6B8565-0C85-42A9-9335-A8077DD5C6AA}" srcOrd="0" destOrd="0" presId="urn:microsoft.com/office/officeart/2008/layout/VerticalCurvedList"/>
    <dgm:cxn modelId="{2F984471-F7C7-4B69-AAE9-E895C6815C05}" type="presParOf" srcId="{8E6B8565-0C85-42A9-9335-A8077DD5C6AA}" destId="{B9E3A042-9F5D-48AF-997C-8315DAD36198}" srcOrd="0" destOrd="0" presId="urn:microsoft.com/office/officeart/2008/layout/VerticalCurvedList"/>
    <dgm:cxn modelId="{D3ABBE97-CAFD-4785-90C7-3F68944F1C64}" type="presParOf" srcId="{B9E3A042-9F5D-48AF-997C-8315DAD36198}" destId="{FB24CC59-8232-4E9A-BAB1-D60D51A29459}" srcOrd="0" destOrd="0" presId="urn:microsoft.com/office/officeart/2008/layout/VerticalCurvedList"/>
    <dgm:cxn modelId="{A79196C2-D204-4609-8824-1BBD901008E7}" type="presParOf" srcId="{B9E3A042-9F5D-48AF-997C-8315DAD36198}" destId="{FC97BD6D-CD99-4821-80ED-782211115F1A}" srcOrd="1" destOrd="0" presId="urn:microsoft.com/office/officeart/2008/layout/VerticalCurvedList"/>
    <dgm:cxn modelId="{CC8EB40E-3396-42AD-9138-846EC5C54EA8}" type="presParOf" srcId="{B9E3A042-9F5D-48AF-997C-8315DAD36198}" destId="{29E6EA9F-4111-4090-BC7A-02D89083AA83}" srcOrd="2" destOrd="0" presId="urn:microsoft.com/office/officeart/2008/layout/VerticalCurvedList"/>
    <dgm:cxn modelId="{2F8BD978-AF78-4EF0-AC06-232B51E45BF7}" type="presParOf" srcId="{B9E3A042-9F5D-48AF-997C-8315DAD36198}" destId="{A4208F82-C493-4577-B79D-AF15C3CCDFB0}" srcOrd="3" destOrd="0" presId="urn:microsoft.com/office/officeart/2008/layout/VerticalCurvedList"/>
    <dgm:cxn modelId="{E2FBDAD3-27E5-4E1D-A289-BE2A3A5A3EFF}" type="presParOf" srcId="{8E6B8565-0C85-42A9-9335-A8077DD5C6AA}" destId="{6A6F7AA9-AB5B-4D47-94E2-B1C9EC4FB081}" srcOrd="1" destOrd="0" presId="urn:microsoft.com/office/officeart/2008/layout/VerticalCurvedList"/>
    <dgm:cxn modelId="{9C89EBF6-FDA5-4FE7-86F4-8A1699A37C87}" type="presParOf" srcId="{8E6B8565-0C85-42A9-9335-A8077DD5C6AA}" destId="{3E676253-F428-47AE-A5EF-75BB630D249B}" srcOrd="2" destOrd="0" presId="urn:microsoft.com/office/officeart/2008/layout/VerticalCurvedList"/>
    <dgm:cxn modelId="{892681DD-0F8B-48BC-937E-77765B82D183}" type="presParOf" srcId="{3E676253-F428-47AE-A5EF-75BB630D249B}" destId="{E7E02C05-36D2-4D81-9D13-BD3BC5C79F0D}" srcOrd="0" destOrd="0" presId="urn:microsoft.com/office/officeart/2008/layout/VerticalCurvedList"/>
    <dgm:cxn modelId="{A08EA862-45E3-42CE-8AC1-9C0203F45FCC}" type="presParOf" srcId="{8E6B8565-0C85-42A9-9335-A8077DD5C6AA}" destId="{3FD6F1B9-36C7-47E9-AD48-59A1D6C8CA39}" srcOrd="3" destOrd="0" presId="urn:microsoft.com/office/officeart/2008/layout/VerticalCurvedList"/>
    <dgm:cxn modelId="{C70ADE50-95C6-4F3C-ADC3-B97374091AFC}" type="presParOf" srcId="{8E6B8565-0C85-42A9-9335-A8077DD5C6AA}" destId="{6E962512-6C10-486E-8F4C-834D7A8E5571}" srcOrd="4" destOrd="0" presId="urn:microsoft.com/office/officeart/2008/layout/VerticalCurvedList"/>
    <dgm:cxn modelId="{9231BE05-B76F-4BF2-9D29-A5DF7DE0CAB8}" type="presParOf" srcId="{6E962512-6C10-486E-8F4C-834D7A8E5571}" destId="{0A676B2F-0C72-43B2-9186-399984D326FC}" srcOrd="0" destOrd="0" presId="urn:microsoft.com/office/officeart/2008/layout/VerticalCurvedList"/>
    <dgm:cxn modelId="{CFF163D0-6434-4D16-83AE-F31B59C36249}" type="presParOf" srcId="{8E6B8565-0C85-42A9-9335-A8077DD5C6AA}" destId="{EF740D53-595F-44E8-A2E1-002C2E3E7F5B}" srcOrd="5" destOrd="0" presId="urn:microsoft.com/office/officeart/2008/layout/VerticalCurvedList"/>
    <dgm:cxn modelId="{27861CC7-C978-46CA-A148-C5391E95B493}" type="presParOf" srcId="{8E6B8565-0C85-42A9-9335-A8077DD5C6AA}" destId="{FA075A57-E5D5-4617-B47A-EC7126017A46}" srcOrd="6" destOrd="0" presId="urn:microsoft.com/office/officeart/2008/layout/VerticalCurvedList"/>
    <dgm:cxn modelId="{747B152A-8228-4B96-91C9-67F6D71A4722}" type="presParOf" srcId="{FA075A57-E5D5-4617-B47A-EC7126017A46}" destId="{882C03BA-87A2-410F-8B8E-7DEE7E515A5C}" srcOrd="0" destOrd="0" presId="urn:microsoft.com/office/officeart/2008/layout/VerticalCurvedList"/>
  </dgm:cxn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BD6D-CD99-4821-80ED-782211115F1A}">
      <dsp:nvSpPr>
        <dsp:cNvPr id="0" name=""/>
        <dsp:cNvSpPr/>
      </dsp:nvSpPr>
      <dsp:spPr>
        <a:xfrm>
          <a:off x="-6831147" y="-1044926"/>
          <a:ext cx="8133610" cy="8133610"/>
        </a:xfrm>
        <a:prstGeom prst="blockArc">
          <a:avLst>
            <a:gd name="adj1" fmla="val 18900000"/>
            <a:gd name="adj2" fmla="val 2700000"/>
            <a:gd name="adj3" fmla="val 26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A6F7AA9-AB5B-4D47-94E2-B1C9EC4FB081}">
      <dsp:nvSpPr>
        <dsp:cNvPr id="0" name=""/>
        <dsp:cNvSpPr/>
      </dsp:nvSpPr>
      <dsp:spPr>
        <a:xfrm>
          <a:off x="838873" y="604375"/>
          <a:ext cx="15843310" cy="120875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9447" tIns="160020" rIns="160020" bIns="160020" numCol="1" spcCol="1270" anchor="ctr" anchorCtr="0">
          <a:noAutofit/>
        </a:bodyPr>
        <a:lstStyle/>
        <a:p>
          <a:pPr marL="0" lvl="0" indent="0" algn="l" defTabSz="2800350">
            <a:lnSpc>
              <a:spcPct val="90000"/>
            </a:lnSpc>
            <a:spcBef>
              <a:spcPct val="0"/>
            </a:spcBef>
            <a:spcAft>
              <a:spcPct val="35000"/>
            </a:spcAft>
            <a:buNone/>
          </a:pPr>
          <a:r>
            <a:rPr lang="de-DE" sz="6300" kern="1200" dirty="0">
              <a:solidFill>
                <a:schemeClr val="tx1"/>
              </a:solidFill>
            </a:rPr>
            <a:t>Vulnerability</a:t>
          </a:r>
        </a:p>
      </dsp:txBody>
      <dsp:txXfrm>
        <a:off x="838873" y="604375"/>
        <a:ext cx="15843310" cy="1208751"/>
      </dsp:txXfrm>
    </dsp:sp>
    <dsp:sp modelId="{E7E02C05-36D2-4D81-9D13-BD3BC5C79F0D}">
      <dsp:nvSpPr>
        <dsp:cNvPr id="0" name=""/>
        <dsp:cNvSpPr/>
      </dsp:nvSpPr>
      <dsp:spPr>
        <a:xfrm>
          <a:off x="83403" y="453281"/>
          <a:ext cx="1510939" cy="1510939"/>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3FD6F1B9-36C7-47E9-AD48-59A1D6C8CA39}">
      <dsp:nvSpPr>
        <dsp:cNvPr id="0" name=""/>
        <dsp:cNvSpPr/>
      </dsp:nvSpPr>
      <dsp:spPr>
        <a:xfrm>
          <a:off x="1278254" y="2417503"/>
          <a:ext cx="15403929" cy="120875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9447" tIns="160020" rIns="160020" bIns="160020" numCol="1" spcCol="1270" anchor="ctr" anchorCtr="0">
          <a:noAutofit/>
        </a:bodyPr>
        <a:lstStyle/>
        <a:p>
          <a:pPr marL="0" lvl="0" indent="0" algn="l" defTabSz="2800350">
            <a:lnSpc>
              <a:spcPct val="90000"/>
            </a:lnSpc>
            <a:spcBef>
              <a:spcPct val="0"/>
            </a:spcBef>
            <a:spcAft>
              <a:spcPct val="35000"/>
            </a:spcAft>
            <a:buNone/>
          </a:pPr>
          <a:r>
            <a:rPr lang="en-US" sz="6300" kern="1200" dirty="0">
              <a:solidFill>
                <a:schemeClr val="tx1"/>
              </a:solidFill>
            </a:rPr>
            <a:t>Common Attack Vectors</a:t>
          </a:r>
          <a:endParaRPr lang="de-DE" sz="6300" kern="1200" dirty="0">
            <a:solidFill>
              <a:schemeClr val="tx1"/>
            </a:solidFill>
          </a:endParaRPr>
        </a:p>
      </dsp:txBody>
      <dsp:txXfrm>
        <a:off x="1278254" y="2417503"/>
        <a:ext cx="15403929" cy="1208751"/>
      </dsp:txXfrm>
    </dsp:sp>
    <dsp:sp modelId="{0A676B2F-0C72-43B2-9186-399984D326FC}">
      <dsp:nvSpPr>
        <dsp:cNvPr id="0" name=""/>
        <dsp:cNvSpPr/>
      </dsp:nvSpPr>
      <dsp:spPr>
        <a:xfrm>
          <a:off x="522785" y="2266409"/>
          <a:ext cx="1510939" cy="1510939"/>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EF740D53-595F-44E8-A2E1-002C2E3E7F5B}">
      <dsp:nvSpPr>
        <dsp:cNvPr id="0" name=""/>
        <dsp:cNvSpPr/>
      </dsp:nvSpPr>
      <dsp:spPr>
        <a:xfrm>
          <a:off x="838873" y="4230630"/>
          <a:ext cx="15843310" cy="120875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9447" tIns="160020" rIns="160020" bIns="160020" numCol="1" spcCol="1270" anchor="ctr" anchorCtr="0">
          <a:noAutofit/>
        </a:bodyPr>
        <a:lstStyle/>
        <a:p>
          <a:pPr marL="0" lvl="0" indent="0" algn="l" defTabSz="2800350">
            <a:lnSpc>
              <a:spcPct val="90000"/>
            </a:lnSpc>
            <a:spcBef>
              <a:spcPct val="0"/>
            </a:spcBef>
            <a:spcAft>
              <a:spcPct val="35000"/>
            </a:spcAft>
            <a:buNone/>
          </a:pPr>
          <a:r>
            <a:rPr lang="de-DE" sz="6300" kern="1200" dirty="0">
              <a:solidFill>
                <a:schemeClr val="tx1"/>
              </a:solidFill>
            </a:rPr>
            <a:t>Portuguese landscape</a:t>
          </a:r>
        </a:p>
      </dsp:txBody>
      <dsp:txXfrm>
        <a:off x="838873" y="4230630"/>
        <a:ext cx="15843310" cy="1208751"/>
      </dsp:txXfrm>
    </dsp:sp>
    <dsp:sp modelId="{882C03BA-87A2-410F-8B8E-7DEE7E515A5C}">
      <dsp:nvSpPr>
        <dsp:cNvPr id="0" name=""/>
        <dsp:cNvSpPr/>
      </dsp:nvSpPr>
      <dsp:spPr>
        <a:xfrm>
          <a:off x="83403" y="4079536"/>
          <a:ext cx="1510939" cy="1510939"/>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ED5F3-3099-454D-91E3-D5A63B55A82D}" type="datetimeFigureOut">
              <a:rPr lang="en-BS" smtClean="0"/>
              <a:t>05/29/2025</a:t>
            </a:fld>
            <a:endParaRPr lang="en-B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A9DE2-5089-4AEC-BD72-2C623C18130C}" type="slidenum">
              <a:rPr lang="en-BS" smtClean="0"/>
              <a:t>‹#›</a:t>
            </a:fld>
            <a:endParaRPr lang="en-BS"/>
          </a:p>
        </p:txBody>
      </p:sp>
    </p:spTree>
    <p:extLst>
      <p:ext uri="{BB962C8B-B14F-4D97-AF65-F5344CB8AC3E}">
        <p14:creationId xmlns:p14="http://schemas.microsoft.com/office/powerpoint/2010/main" val="2419009402"/>
      </p:ext>
    </p:extLst>
  </p:cSld>
  <p:clrMap bg1="lt1" tx1="dk1" bg2="lt2" tx2="dk2" accent1="accent1" accent2="accent2" accent3="accent3" accent4="accent4" accent5="accent5" accent6="accent6" hlink="hlink" folHlink="folHlink"/>
  <p:notesStyle>
    <a:lvl1pPr marL="0" algn="l" defTabSz="914272" rtl="0" eaLnBrk="1" latinLnBrk="0" hangingPunct="1">
      <a:defRPr sz="1200" kern="1200">
        <a:solidFill>
          <a:schemeClr val="tx1"/>
        </a:solidFill>
        <a:latin typeface="+mn-lt"/>
        <a:ea typeface="+mn-ea"/>
        <a:cs typeface="+mn-cs"/>
      </a:defRPr>
    </a:lvl1pPr>
    <a:lvl2pPr marL="457137" algn="l" defTabSz="914272" rtl="0" eaLnBrk="1" latinLnBrk="0" hangingPunct="1">
      <a:defRPr sz="1200" kern="1200">
        <a:solidFill>
          <a:schemeClr val="tx1"/>
        </a:solidFill>
        <a:latin typeface="+mn-lt"/>
        <a:ea typeface="+mn-ea"/>
        <a:cs typeface="+mn-cs"/>
      </a:defRPr>
    </a:lvl2pPr>
    <a:lvl3pPr marL="914272" algn="l" defTabSz="914272" rtl="0" eaLnBrk="1" latinLnBrk="0" hangingPunct="1">
      <a:defRPr sz="1200" kern="1200">
        <a:solidFill>
          <a:schemeClr val="tx1"/>
        </a:solidFill>
        <a:latin typeface="+mn-lt"/>
        <a:ea typeface="+mn-ea"/>
        <a:cs typeface="+mn-cs"/>
      </a:defRPr>
    </a:lvl3pPr>
    <a:lvl4pPr marL="1371408" algn="l" defTabSz="914272" rtl="0" eaLnBrk="1" latinLnBrk="0" hangingPunct="1">
      <a:defRPr sz="1200" kern="1200">
        <a:solidFill>
          <a:schemeClr val="tx1"/>
        </a:solidFill>
        <a:latin typeface="+mn-lt"/>
        <a:ea typeface="+mn-ea"/>
        <a:cs typeface="+mn-cs"/>
      </a:defRPr>
    </a:lvl4pPr>
    <a:lvl5pPr marL="1828543" algn="l" defTabSz="914272" rtl="0" eaLnBrk="1" latinLnBrk="0" hangingPunct="1">
      <a:defRPr sz="1200" kern="1200">
        <a:solidFill>
          <a:schemeClr val="tx1"/>
        </a:solidFill>
        <a:latin typeface="+mn-lt"/>
        <a:ea typeface="+mn-ea"/>
        <a:cs typeface="+mn-cs"/>
      </a:defRPr>
    </a:lvl5pPr>
    <a:lvl6pPr marL="2285680" algn="l" defTabSz="914272" rtl="0" eaLnBrk="1" latinLnBrk="0" hangingPunct="1">
      <a:defRPr sz="1200" kern="1200">
        <a:solidFill>
          <a:schemeClr val="tx1"/>
        </a:solidFill>
        <a:latin typeface="+mn-lt"/>
        <a:ea typeface="+mn-ea"/>
        <a:cs typeface="+mn-cs"/>
      </a:defRPr>
    </a:lvl6pPr>
    <a:lvl7pPr marL="2742815" algn="l" defTabSz="914272" rtl="0" eaLnBrk="1" latinLnBrk="0" hangingPunct="1">
      <a:defRPr sz="1200" kern="1200">
        <a:solidFill>
          <a:schemeClr val="tx1"/>
        </a:solidFill>
        <a:latin typeface="+mn-lt"/>
        <a:ea typeface="+mn-ea"/>
        <a:cs typeface="+mn-cs"/>
      </a:defRPr>
    </a:lvl7pPr>
    <a:lvl8pPr marL="3199952" algn="l" defTabSz="914272" rtl="0" eaLnBrk="1" latinLnBrk="0" hangingPunct="1">
      <a:defRPr sz="1200" kern="1200">
        <a:solidFill>
          <a:schemeClr val="tx1"/>
        </a:solidFill>
        <a:latin typeface="+mn-lt"/>
        <a:ea typeface="+mn-ea"/>
        <a:cs typeface="+mn-cs"/>
      </a:defRPr>
    </a:lvl8pPr>
    <a:lvl9pPr marL="3657087" algn="l" defTabSz="91427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43D1-9705-3538-3E56-1324ED99C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EBE77-DB4A-D077-DFA4-E41C2218464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7DECD19-4C06-ECCE-8D00-4AC88DF85C5A}"/>
              </a:ext>
            </a:extLst>
          </p:cNvPr>
          <p:cNvSpPr>
            <a:spLocks noGrp="1"/>
          </p:cNvSpPr>
          <p:nvPr>
            <p:ph type="body" idx="1"/>
          </p:nvPr>
        </p:nvSpPr>
        <p:spPr/>
        <p:txBody>
          <a:bodyPr/>
          <a:lstStyle/>
          <a:p>
            <a:pPr>
              <a:buNone/>
            </a:pPr>
            <a:r>
              <a:rPr lang="en-US" dirty="0"/>
              <a:t>Good afternoon and welcome to my presentation entitled: "Germany – Beer, Sausages, and Vulnerabilities.“</a:t>
            </a:r>
          </a:p>
          <a:p>
            <a:pPr>
              <a:buNone/>
            </a:pPr>
            <a:r>
              <a:rPr lang="en-US" dirty="0"/>
              <a:t>The title may sound humorous at first—and that's intended—but it conceals a serious topic: the vulnerability landscape in Germany in the context of cybersecurity.</a:t>
            </a:r>
          </a:p>
          <a:p>
            <a:pPr>
              <a:buNone/>
            </a:pPr>
            <a:r>
              <a:rPr lang="en-US" dirty="0"/>
              <a:t>So let's take a short but insightful journey through Germany's digital vulnerabilities together—with a wink, but with the necessary seriousness.</a:t>
            </a:r>
            <a:endParaRPr lang="en-BS" dirty="0"/>
          </a:p>
        </p:txBody>
      </p:sp>
      <p:sp>
        <p:nvSpPr>
          <p:cNvPr id="4" name="Slide Number Placeholder 3">
            <a:extLst>
              <a:ext uri="{FF2B5EF4-FFF2-40B4-BE49-F238E27FC236}">
                <a16:creationId xmlns:a16="http://schemas.microsoft.com/office/drawing/2014/main" id="{BB7F17D8-B2C6-1BB0-6B2A-7E90904966AF}"/>
              </a:ext>
            </a:extLst>
          </p:cNvPr>
          <p:cNvSpPr>
            <a:spLocks noGrp="1"/>
          </p:cNvSpPr>
          <p:nvPr>
            <p:ph type="sldNum" sz="quarter" idx="5"/>
          </p:nvPr>
        </p:nvSpPr>
        <p:spPr/>
        <p:txBody>
          <a:bodyPr/>
          <a:lstStyle/>
          <a:p>
            <a:fld id="{6BCA9DE2-5089-4AEC-BD72-2C623C18130C}" type="slidenum">
              <a:rPr lang="en-BS" smtClean="0"/>
              <a:t>1</a:t>
            </a:fld>
            <a:endParaRPr lang="en-BS"/>
          </a:p>
        </p:txBody>
      </p:sp>
    </p:spTree>
    <p:extLst>
      <p:ext uri="{BB962C8B-B14F-4D97-AF65-F5344CB8AC3E}">
        <p14:creationId xmlns:p14="http://schemas.microsoft.com/office/powerpoint/2010/main" val="65535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A4722-E32B-42C8-C96A-A71ABDC2F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B3E0D9-E007-E2E0-BA04-E5B4ECC6298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38D6539-1F49-5157-2546-7126EDA5D377}"/>
              </a:ext>
            </a:extLst>
          </p:cNvPr>
          <p:cNvSpPr>
            <a:spLocks noGrp="1"/>
          </p:cNvSpPr>
          <p:nvPr>
            <p:ph type="body" idx="1"/>
          </p:nvPr>
        </p:nvSpPr>
        <p:spPr/>
        <p:txBody>
          <a:bodyPr/>
          <a:lstStyle/>
          <a:p>
            <a:pPr marL="0" marR="0" lvl="0" indent="0" algn="l" defTabSz="914272" rtl="0" eaLnBrk="1" fontAlgn="auto" latinLnBrk="0" hangingPunct="1">
              <a:lnSpc>
                <a:spcPct val="100000"/>
              </a:lnSpc>
              <a:spcBef>
                <a:spcPts val="0"/>
              </a:spcBef>
              <a:spcAft>
                <a:spcPts val="0"/>
              </a:spcAft>
              <a:buClrTx/>
              <a:buSzTx/>
              <a:buFontTx/>
              <a:buNone/>
              <a:tabLst/>
              <a:defRPr/>
            </a:pPr>
            <a:r>
              <a:rPr lang="pt-PT" dirty="0"/>
              <a:t>High and Critical amounts to </a:t>
            </a:r>
            <a:r>
              <a:rPr lang="pt-PT" dirty="0" err="1"/>
              <a:t>almost</a:t>
            </a:r>
            <a:r>
              <a:rPr lang="pt-PT" dirty="0"/>
              <a:t> 50% of all vulnerabilities</a:t>
            </a:r>
            <a:endParaRPr lang="en-US" dirty="0"/>
          </a:p>
          <a:p>
            <a:pPr marL="0" marR="0" lvl="0" indent="0" algn="l" defTabSz="9142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1AE056D0-6565-EA26-F7CE-8CF08B5AE8F2}"/>
              </a:ext>
            </a:extLst>
          </p:cNvPr>
          <p:cNvSpPr>
            <a:spLocks noGrp="1"/>
          </p:cNvSpPr>
          <p:nvPr>
            <p:ph type="sldNum" sz="quarter" idx="5"/>
          </p:nvPr>
        </p:nvSpPr>
        <p:spPr/>
        <p:txBody>
          <a:bodyPr/>
          <a:lstStyle/>
          <a:p>
            <a:fld id="{6BCA9DE2-5089-4AEC-BD72-2C623C18130C}" type="slidenum">
              <a:rPr lang="en-BS" smtClean="0"/>
              <a:t>10</a:t>
            </a:fld>
            <a:endParaRPr lang="en-BS"/>
          </a:p>
        </p:txBody>
      </p:sp>
    </p:spTree>
    <p:extLst>
      <p:ext uri="{BB962C8B-B14F-4D97-AF65-F5344CB8AC3E}">
        <p14:creationId xmlns:p14="http://schemas.microsoft.com/office/powerpoint/2010/main" val="1649067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1A7B5-8413-E227-5C16-AEA92F4456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86F39-7AEE-9E9D-B8FA-BC322C91CD5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A22F1B1-45E9-506D-41A2-8978C3ED5DDF}"/>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6747B3F6-1B2E-2A88-C13D-3DEE46C9AFE3}"/>
              </a:ext>
            </a:extLst>
          </p:cNvPr>
          <p:cNvSpPr>
            <a:spLocks noGrp="1"/>
          </p:cNvSpPr>
          <p:nvPr>
            <p:ph type="sldNum" sz="quarter" idx="5"/>
          </p:nvPr>
        </p:nvSpPr>
        <p:spPr/>
        <p:txBody>
          <a:bodyPr/>
          <a:lstStyle/>
          <a:p>
            <a:fld id="{6BCA9DE2-5089-4AEC-BD72-2C623C18130C}" type="slidenum">
              <a:rPr lang="en-BS" smtClean="0"/>
              <a:t>11</a:t>
            </a:fld>
            <a:endParaRPr lang="en-BS"/>
          </a:p>
        </p:txBody>
      </p:sp>
    </p:spTree>
    <p:extLst>
      <p:ext uri="{BB962C8B-B14F-4D97-AF65-F5344CB8AC3E}">
        <p14:creationId xmlns:p14="http://schemas.microsoft.com/office/powerpoint/2010/main" val="1667484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5DAC5-591D-BD91-4E4B-76B67E2CD9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95C8E9-E605-5EE6-D9BE-95F4969445D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1BC63878-0F3C-89B2-756A-AC40F964F44B}"/>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FB0D64C5-9C6D-C3B6-8241-2F1DB7C4715A}"/>
              </a:ext>
            </a:extLst>
          </p:cNvPr>
          <p:cNvSpPr>
            <a:spLocks noGrp="1"/>
          </p:cNvSpPr>
          <p:nvPr>
            <p:ph type="sldNum" sz="quarter" idx="5"/>
          </p:nvPr>
        </p:nvSpPr>
        <p:spPr/>
        <p:txBody>
          <a:bodyPr/>
          <a:lstStyle/>
          <a:p>
            <a:fld id="{6BCA9DE2-5089-4AEC-BD72-2C623C18130C}" type="slidenum">
              <a:rPr lang="en-BS" smtClean="0"/>
              <a:t>12</a:t>
            </a:fld>
            <a:endParaRPr lang="en-BS"/>
          </a:p>
        </p:txBody>
      </p:sp>
    </p:spTree>
    <p:extLst>
      <p:ext uri="{BB962C8B-B14F-4D97-AF65-F5344CB8AC3E}">
        <p14:creationId xmlns:p14="http://schemas.microsoft.com/office/powerpoint/2010/main" val="37049799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8175B-985C-B967-6C78-A49DC9318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7ED7CA-BFAA-7E55-D109-DEA79001009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A6EB8C7-B8C6-7F86-D0CB-0210BD2AD0E9}"/>
              </a:ext>
            </a:extLst>
          </p:cNvPr>
          <p:cNvSpPr>
            <a:spLocks noGrp="1"/>
          </p:cNvSpPr>
          <p:nvPr>
            <p:ph type="body" idx="1"/>
          </p:nvPr>
        </p:nvSpPr>
        <p:spPr/>
        <p:txBody>
          <a:bodyPr/>
          <a:lstStyle/>
          <a:p>
            <a:r>
              <a:rPr lang="en-US" dirty="0"/>
              <a:t>rockyou.txt contains 14,341,564 unique passwords, used in 32,603,388 accounts.</a:t>
            </a:r>
          </a:p>
          <a:p>
            <a:r>
              <a:rPr lang="en-US" dirty="0"/>
              <a:t>https://www.troyhunt.com/the-773-million-record-collection-1-data-reach/</a:t>
            </a:r>
          </a:p>
          <a:p>
            <a:endParaRPr lang="en-US" dirty="0"/>
          </a:p>
        </p:txBody>
      </p:sp>
      <p:sp>
        <p:nvSpPr>
          <p:cNvPr id="4" name="Slide Number Placeholder 3">
            <a:extLst>
              <a:ext uri="{FF2B5EF4-FFF2-40B4-BE49-F238E27FC236}">
                <a16:creationId xmlns:a16="http://schemas.microsoft.com/office/drawing/2014/main" id="{19F366CE-A064-6404-A94A-D708EDC1425B}"/>
              </a:ext>
            </a:extLst>
          </p:cNvPr>
          <p:cNvSpPr>
            <a:spLocks noGrp="1"/>
          </p:cNvSpPr>
          <p:nvPr>
            <p:ph type="sldNum" sz="quarter" idx="5"/>
          </p:nvPr>
        </p:nvSpPr>
        <p:spPr/>
        <p:txBody>
          <a:bodyPr/>
          <a:lstStyle/>
          <a:p>
            <a:fld id="{6BCA9DE2-5089-4AEC-BD72-2C623C18130C}" type="slidenum">
              <a:rPr lang="en-BS" smtClean="0"/>
              <a:t>13</a:t>
            </a:fld>
            <a:endParaRPr lang="en-BS"/>
          </a:p>
        </p:txBody>
      </p:sp>
    </p:spTree>
    <p:extLst>
      <p:ext uri="{BB962C8B-B14F-4D97-AF65-F5344CB8AC3E}">
        <p14:creationId xmlns:p14="http://schemas.microsoft.com/office/powerpoint/2010/main" val="2410482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3DE0D-EA09-9D41-69A4-31BB9E8EE8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BDDB22-17B9-6F98-C927-B2582593502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E83852-2B5E-DA64-676D-066782DF7130}"/>
              </a:ext>
            </a:extLst>
          </p:cNvPr>
          <p:cNvSpPr>
            <a:spLocks noGrp="1"/>
          </p:cNvSpPr>
          <p:nvPr>
            <p:ph type="body" idx="1"/>
          </p:nvPr>
        </p:nvSpPr>
        <p:spPr/>
        <p:txBody>
          <a:bodyPr/>
          <a:lstStyle/>
          <a:p>
            <a:r>
              <a:rPr lang="en-US" dirty="0"/>
              <a:t>https://www.shodan.io/search?query=contabilidade+port%3A445</a:t>
            </a:r>
          </a:p>
          <a:p>
            <a:pPr marL="0" indent="0">
              <a:buFont typeface="Arial" panose="020B0604020202020204" pitchFamily="34" charset="0"/>
              <a:buNone/>
            </a:pPr>
            <a:r>
              <a:rPr lang="en-US" dirty="0"/>
              <a:t>Shared folder</a:t>
            </a:r>
          </a:p>
          <a:p>
            <a:pPr marL="285750" indent="-285750">
              <a:buFont typeface="Arial" panose="020B0604020202020204" pitchFamily="34" charset="0"/>
              <a:buChar char="•"/>
            </a:pPr>
            <a:r>
              <a:rPr lang="en-US" dirty="0"/>
              <a:t>Authenticated disabled</a:t>
            </a:r>
          </a:p>
          <a:p>
            <a:pPr marL="285750" indent="-285750">
              <a:buFont typeface="Arial" panose="020B0604020202020204" pitchFamily="34" charset="0"/>
              <a:buChar char="•"/>
            </a:pPr>
            <a:r>
              <a:rPr lang="en-US" dirty="0"/>
              <a:t>World accessible</a:t>
            </a:r>
          </a:p>
        </p:txBody>
      </p:sp>
      <p:sp>
        <p:nvSpPr>
          <p:cNvPr id="4" name="Slide Number Placeholder 3">
            <a:extLst>
              <a:ext uri="{FF2B5EF4-FFF2-40B4-BE49-F238E27FC236}">
                <a16:creationId xmlns:a16="http://schemas.microsoft.com/office/drawing/2014/main" id="{64C2C791-2B18-0130-DEB1-91FE5ABF8330}"/>
              </a:ext>
            </a:extLst>
          </p:cNvPr>
          <p:cNvSpPr>
            <a:spLocks noGrp="1"/>
          </p:cNvSpPr>
          <p:nvPr>
            <p:ph type="sldNum" sz="quarter" idx="5"/>
          </p:nvPr>
        </p:nvSpPr>
        <p:spPr/>
        <p:txBody>
          <a:bodyPr/>
          <a:lstStyle/>
          <a:p>
            <a:fld id="{6BCA9DE2-5089-4AEC-BD72-2C623C18130C}" type="slidenum">
              <a:rPr lang="en-BS" smtClean="0"/>
              <a:t>14</a:t>
            </a:fld>
            <a:endParaRPr lang="en-BS"/>
          </a:p>
        </p:txBody>
      </p:sp>
    </p:spTree>
    <p:extLst>
      <p:ext uri="{BB962C8B-B14F-4D97-AF65-F5344CB8AC3E}">
        <p14:creationId xmlns:p14="http://schemas.microsoft.com/office/powerpoint/2010/main" val="1377929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62544-CFAE-06F5-A832-3EEB440481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B0BC8F-9C67-0DBE-D951-94FC94F86AA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BEC77D7-75B0-5D5C-90A0-34DB49128564}"/>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7BB489D4-B503-62F7-EC60-8EE081CE241C}"/>
              </a:ext>
            </a:extLst>
          </p:cNvPr>
          <p:cNvSpPr>
            <a:spLocks noGrp="1"/>
          </p:cNvSpPr>
          <p:nvPr>
            <p:ph type="sldNum" sz="quarter" idx="5"/>
          </p:nvPr>
        </p:nvSpPr>
        <p:spPr/>
        <p:txBody>
          <a:bodyPr/>
          <a:lstStyle/>
          <a:p>
            <a:fld id="{6BCA9DE2-5089-4AEC-BD72-2C623C18130C}" type="slidenum">
              <a:rPr lang="en-BS" smtClean="0"/>
              <a:t>15</a:t>
            </a:fld>
            <a:endParaRPr lang="en-BS"/>
          </a:p>
        </p:txBody>
      </p:sp>
    </p:spTree>
    <p:extLst>
      <p:ext uri="{BB962C8B-B14F-4D97-AF65-F5344CB8AC3E}">
        <p14:creationId xmlns:p14="http://schemas.microsoft.com/office/powerpoint/2010/main" val="2104723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A3269-6293-577F-6C03-08569976AA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9D7A16-D33F-5850-95B3-95C1BFAEBC6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6563366-42E4-079B-4B38-73CECF0A08C4}"/>
              </a:ext>
            </a:extLst>
          </p:cNvPr>
          <p:cNvSpPr>
            <a:spLocks noGrp="1"/>
          </p:cNvSpPr>
          <p:nvPr>
            <p:ph type="body" idx="1"/>
          </p:nvPr>
        </p:nvSpPr>
        <p:spPr/>
        <p:txBody>
          <a:bodyPr/>
          <a:lstStyle/>
          <a:p>
            <a:r>
              <a:rPr lang="en-US" dirty="0"/>
              <a:t>https://images.shodan.io/?query=ransomware</a:t>
            </a:r>
          </a:p>
          <a:p>
            <a:endParaRPr lang="en-US" dirty="0"/>
          </a:p>
          <a:p>
            <a:r>
              <a:rPr lang="en-US" dirty="0"/>
              <a:t>https://www.bleepingcomputer.com/news/security/french-hospital-chc-sv-refuses-to-pay-lockbit-extortion-demand/</a:t>
            </a:r>
          </a:p>
          <a:p>
            <a:endParaRPr lang="en-US" dirty="0"/>
          </a:p>
          <a:p>
            <a:r>
              <a:rPr lang="en-US" dirty="0"/>
              <a:t>https://www.darkreading.com/cyberattacks-data-breaches/hubris-may-have-caused-lockbit-s-downfall</a:t>
            </a:r>
          </a:p>
          <a:p>
            <a:endParaRPr lang="en-US" dirty="0"/>
          </a:p>
          <a:p>
            <a:pPr>
              <a:buNone/>
            </a:pPr>
            <a:endParaRPr lang="en-BS" dirty="0"/>
          </a:p>
        </p:txBody>
      </p:sp>
      <p:sp>
        <p:nvSpPr>
          <p:cNvPr id="4" name="Slide Number Placeholder 3">
            <a:extLst>
              <a:ext uri="{FF2B5EF4-FFF2-40B4-BE49-F238E27FC236}">
                <a16:creationId xmlns:a16="http://schemas.microsoft.com/office/drawing/2014/main" id="{3E6705D1-321B-5D50-103D-454496FE7032}"/>
              </a:ext>
            </a:extLst>
          </p:cNvPr>
          <p:cNvSpPr>
            <a:spLocks noGrp="1"/>
          </p:cNvSpPr>
          <p:nvPr>
            <p:ph type="sldNum" sz="quarter" idx="5"/>
          </p:nvPr>
        </p:nvSpPr>
        <p:spPr/>
        <p:txBody>
          <a:bodyPr/>
          <a:lstStyle/>
          <a:p>
            <a:fld id="{6BCA9DE2-5089-4AEC-BD72-2C623C18130C}" type="slidenum">
              <a:rPr lang="en-BS" smtClean="0"/>
              <a:t>16</a:t>
            </a:fld>
            <a:endParaRPr lang="en-BS"/>
          </a:p>
        </p:txBody>
      </p:sp>
    </p:spTree>
    <p:extLst>
      <p:ext uri="{BB962C8B-B14F-4D97-AF65-F5344CB8AC3E}">
        <p14:creationId xmlns:p14="http://schemas.microsoft.com/office/powerpoint/2010/main" val="3020047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9B53D3-FC5E-5AF7-0C33-6A1F1A059E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A59BA6-4A83-7CF1-AC69-872D8EEADBC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0AF26C3C-09E4-8014-8825-67B46448DEB4}"/>
              </a:ext>
            </a:extLst>
          </p:cNvPr>
          <p:cNvSpPr>
            <a:spLocks noGrp="1"/>
          </p:cNvSpPr>
          <p:nvPr>
            <p:ph type="body" idx="1"/>
          </p:nvPr>
        </p:nvSpPr>
        <p:spPr/>
        <p:txBody>
          <a:bodyPr/>
          <a:lstStyle/>
          <a:p>
            <a:r>
              <a:rPr lang="en-US" dirty="0"/>
              <a:t>https://ransomwatch.telemetry.ltd/#/recentposts</a:t>
            </a:r>
          </a:p>
          <a:p>
            <a:endParaRPr lang="en-US" dirty="0"/>
          </a:p>
          <a:p>
            <a:r>
              <a:rPr lang="en-US" dirty="0"/>
              <a:t>https://www.nomoreransom.org/en/index.html</a:t>
            </a:r>
          </a:p>
          <a:p>
            <a:pPr>
              <a:buNone/>
            </a:pPr>
            <a:endParaRPr lang="en-BS" dirty="0"/>
          </a:p>
        </p:txBody>
      </p:sp>
      <p:sp>
        <p:nvSpPr>
          <p:cNvPr id="4" name="Slide Number Placeholder 3">
            <a:extLst>
              <a:ext uri="{FF2B5EF4-FFF2-40B4-BE49-F238E27FC236}">
                <a16:creationId xmlns:a16="http://schemas.microsoft.com/office/drawing/2014/main" id="{F3BAB05C-C8E1-DE69-006C-0AE24B8A6989}"/>
              </a:ext>
            </a:extLst>
          </p:cNvPr>
          <p:cNvSpPr>
            <a:spLocks noGrp="1"/>
          </p:cNvSpPr>
          <p:nvPr>
            <p:ph type="sldNum" sz="quarter" idx="5"/>
          </p:nvPr>
        </p:nvSpPr>
        <p:spPr/>
        <p:txBody>
          <a:bodyPr/>
          <a:lstStyle/>
          <a:p>
            <a:fld id="{6BCA9DE2-5089-4AEC-BD72-2C623C18130C}" type="slidenum">
              <a:rPr lang="en-BS" smtClean="0"/>
              <a:t>17</a:t>
            </a:fld>
            <a:endParaRPr lang="en-BS"/>
          </a:p>
        </p:txBody>
      </p:sp>
    </p:spTree>
    <p:extLst>
      <p:ext uri="{BB962C8B-B14F-4D97-AF65-F5344CB8AC3E}">
        <p14:creationId xmlns:p14="http://schemas.microsoft.com/office/powerpoint/2010/main" val="828937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F0BA8-321C-CFA8-6E19-39F846431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8C01D-056D-BCF1-2131-2D6FEA6B83DA}"/>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7F1C71E-5497-CFC6-6C7F-413636AE825C}"/>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E273F789-D73B-96D2-8304-A5A0CB30C782}"/>
              </a:ext>
            </a:extLst>
          </p:cNvPr>
          <p:cNvSpPr>
            <a:spLocks noGrp="1"/>
          </p:cNvSpPr>
          <p:nvPr>
            <p:ph type="sldNum" sz="quarter" idx="5"/>
          </p:nvPr>
        </p:nvSpPr>
        <p:spPr/>
        <p:txBody>
          <a:bodyPr/>
          <a:lstStyle/>
          <a:p>
            <a:fld id="{6BCA9DE2-5089-4AEC-BD72-2C623C18130C}" type="slidenum">
              <a:rPr lang="en-BS" smtClean="0"/>
              <a:t>18</a:t>
            </a:fld>
            <a:endParaRPr lang="en-BS"/>
          </a:p>
        </p:txBody>
      </p:sp>
    </p:spTree>
    <p:extLst>
      <p:ext uri="{BB962C8B-B14F-4D97-AF65-F5344CB8AC3E}">
        <p14:creationId xmlns:p14="http://schemas.microsoft.com/office/powerpoint/2010/main" val="2720602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A24F66-93D4-BEA0-04CC-300F2B90FB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B6E3DC-7922-5A41-A2EF-A3F3AA13D0A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7F56547-BA19-CB7D-99B2-00FD3B9E2F76}"/>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6657DA5A-6D10-E035-4660-3A7519585FE5}"/>
              </a:ext>
            </a:extLst>
          </p:cNvPr>
          <p:cNvSpPr>
            <a:spLocks noGrp="1"/>
          </p:cNvSpPr>
          <p:nvPr>
            <p:ph type="sldNum" sz="quarter" idx="5"/>
          </p:nvPr>
        </p:nvSpPr>
        <p:spPr/>
        <p:txBody>
          <a:bodyPr/>
          <a:lstStyle/>
          <a:p>
            <a:fld id="{6BCA9DE2-5089-4AEC-BD72-2C623C18130C}" type="slidenum">
              <a:rPr lang="en-BS" smtClean="0"/>
              <a:t>19</a:t>
            </a:fld>
            <a:endParaRPr lang="en-BS"/>
          </a:p>
        </p:txBody>
      </p:sp>
    </p:spTree>
    <p:extLst>
      <p:ext uri="{BB962C8B-B14F-4D97-AF65-F5344CB8AC3E}">
        <p14:creationId xmlns:p14="http://schemas.microsoft.com/office/powerpoint/2010/main" val="78281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a:t>
            </a:fld>
            <a:endParaRPr lang="en-BS"/>
          </a:p>
        </p:txBody>
      </p:sp>
    </p:spTree>
    <p:extLst>
      <p:ext uri="{BB962C8B-B14F-4D97-AF65-F5344CB8AC3E}">
        <p14:creationId xmlns:p14="http://schemas.microsoft.com/office/powerpoint/2010/main" val="423936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9BE93-7A71-4A59-2EE0-36AD06F3CB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9CA0B-9CC9-D644-2CE5-B2CCC97C2C1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A8E6242-3E13-DC30-C829-CF087E32BBFF}"/>
              </a:ext>
            </a:extLst>
          </p:cNvPr>
          <p:cNvSpPr>
            <a:spLocks noGrp="1"/>
          </p:cNvSpPr>
          <p:nvPr>
            <p:ph type="body" idx="1"/>
          </p:nvPr>
        </p:nvSpPr>
        <p:spPr/>
        <p:txBody>
          <a:bodyPr/>
          <a:lstStyle/>
          <a:p>
            <a:pPr marL="0" marR="0" lvl="0" indent="0" algn="l" defTabSz="914272" rtl="0" eaLnBrk="1" fontAlgn="auto" latinLnBrk="0" hangingPunct="1">
              <a:lnSpc>
                <a:spcPct val="100000"/>
              </a:lnSpc>
              <a:spcBef>
                <a:spcPts val="0"/>
              </a:spcBef>
              <a:spcAft>
                <a:spcPts val="0"/>
              </a:spcAft>
              <a:buClrTx/>
              <a:buSzTx/>
              <a:buFontTx/>
              <a:buNone/>
              <a:tabLst/>
              <a:defRPr/>
            </a:pPr>
            <a:r>
              <a:rPr lang="en-US" dirty="0"/>
              <a:t>https://exposure.shodan.io/#/DE</a:t>
            </a:r>
          </a:p>
          <a:p>
            <a:pPr marL="0" marR="0" lvl="0" indent="0" algn="l" defTabSz="914272"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DA4D8556-0590-51A2-C697-324D91C0EFD0}"/>
              </a:ext>
            </a:extLst>
          </p:cNvPr>
          <p:cNvSpPr>
            <a:spLocks noGrp="1"/>
          </p:cNvSpPr>
          <p:nvPr>
            <p:ph type="sldNum" sz="quarter" idx="5"/>
          </p:nvPr>
        </p:nvSpPr>
        <p:spPr/>
        <p:txBody>
          <a:bodyPr/>
          <a:lstStyle/>
          <a:p>
            <a:fld id="{6BCA9DE2-5089-4AEC-BD72-2C623C18130C}" type="slidenum">
              <a:rPr lang="en-BS" smtClean="0"/>
              <a:t>20</a:t>
            </a:fld>
            <a:endParaRPr lang="en-BS"/>
          </a:p>
        </p:txBody>
      </p:sp>
    </p:spTree>
    <p:extLst>
      <p:ext uri="{BB962C8B-B14F-4D97-AF65-F5344CB8AC3E}">
        <p14:creationId xmlns:p14="http://schemas.microsoft.com/office/powerpoint/2010/main" val="331428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B5EC6-F07F-F304-CEFB-FF711AE7DC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3B395-0038-209F-33F9-60F006484FB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4E864A7-955B-C9F3-70DB-9242B8A1B0F0}"/>
              </a:ext>
            </a:extLst>
          </p:cNvPr>
          <p:cNvSpPr>
            <a:spLocks noGrp="1"/>
          </p:cNvSpPr>
          <p:nvPr>
            <p:ph type="body" idx="1"/>
          </p:nvPr>
        </p:nvSpPr>
        <p:spPr/>
        <p:txBody>
          <a:bodyPr/>
          <a:lstStyle/>
          <a:p>
            <a:pPr marL="0" marR="0" lvl="0" indent="0" algn="l" defTabSz="914272" rtl="0" eaLnBrk="1" fontAlgn="auto" latinLnBrk="0" hangingPunct="1">
              <a:lnSpc>
                <a:spcPct val="100000"/>
              </a:lnSpc>
              <a:spcBef>
                <a:spcPts val="0"/>
              </a:spcBef>
              <a:spcAft>
                <a:spcPts val="0"/>
              </a:spcAft>
              <a:buClrTx/>
              <a:buSzTx/>
              <a:buFontTx/>
              <a:buNone/>
              <a:tabLst/>
              <a:defRPr/>
            </a:pPr>
            <a:r>
              <a:rPr lang="en-US" dirty="0"/>
              <a:t>https://www.shodan.io/search?query=vuln%3ACVE-2020-0796+country%3Ade</a:t>
            </a:r>
          </a:p>
          <a:p>
            <a:endParaRPr lang="en-US" dirty="0"/>
          </a:p>
          <a:p>
            <a:r>
              <a:rPr lang="en-US" dirty="0"/>
              <a:t>https://www.shodan.io/search?query=vuln%3Ams17-010+country%3Ade</a:t>
            </a:r>
          </a:p>
        </p:txBody>
      </p:sp>
      <p:sp>
        <p:nvSpPr>
          <p:cNvPr id="4" name="Slide Number Placeholder 3">
            <a:extLst>
              <a:ext uri="{FF2B5EF4-FFF2-40B4-BE49-F238E27FC236}">
                <a16:creationId xmlns:a16="http://schemas.microsoft.com/office/drawing/2014/main" id="{5E622BF1-8DAE-E699-9ECA-C18F369A103F}"/>
              </a:ext>
            </a:extLst>
          </p:cNvPr>
          <p:cNvSpPr>
            <a:spLocks noGrp="1"/>
          </p:cNvSpPr>
          <p:nvPr>
            <p:ph type="sldNum" sz="quarter" idx="5"/>
          </p:nvPr>
        </p:nvSpPr>
        <p:spPr/>
        <p:txBody>
          <a:bodyPr/>
          <a:lstStyle/>
          <a:p>
            <a:fld id="{6BCA9DE2-5089-4AEC-BD72-2C623C18130C}" type="slidenum">
              <a:rPr lang="en-BS" smtClean="0"/>
              <a:t>21</a:t>
            </a:fld>
            <a:endParaRPr lang="en-BS"/>
          </a:p>
        </p:txBody>
      </p:sp>
    </p:spTree>
    <p:extLst>
      <p:ext uri="{BB962C8B-B14F-4D97-AF65-F5344CB8AC3E}">
        <p14:creationId xmlns:p14="http://schemas.microsoft.com/office/powerpoint/2010/main" val="3431417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54313-842F-D641-A49A-943333E0F1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384A6A-04DE-96E8-314D-CB30BE1B4625}"/>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7FCA7B82-8D2A-ECFD-254B-55D65ADE26D7}"/>
              </a:ext>
            </a:extLst>
          </p:cNvPr>
          <p:cNvSpPr>
            <a:spLocks noGrp="1"/>
          </p:cNvSpPr>
          <p:nvPr>
            <p:ph type="body" idx="1"/>
          </p:nvPr>
        </p:nvSpPr>
        <p:spPr/>
        <p:txBody>
          <a:bodyPr/>
          <a:lstStyle/>
          <a:p>
            <a:r>
              <a:rPr lang="en-US" dirty="0"/>
              <a:t>https://www.shodan.io/search?query=vuln%3ACVE-2014-0160+country%3Ade</a:t>
            </a:r>
          </a:p>
          <a:p>
            <a:endParaRPr lang="en-US" dirty="0"/>
          </a:p>
          <a:p>
            <a:pPr marL="0" marR="0" lvl="0" indent="0" algn="l" defTabSz="914272" rtl="0" eaLnBrk="1" fontAlgn="auto" latinLnBrk="0" hangingPunct="1">
              <a:lnSpc>
                <a:spcPct val="100000"/>
              </a:lnSpc>
              <a:spcBef>
                <a:spcPts val="0"/>
              </a:spcBef>
              <a:spcAft>
                <a:spcPts val="0"/>
              </a:spcAft>
              <a:buClrTx/>
              <a:buSzTx/>
              <a:buFontTx/>
              <a:buNone/>
              <a:tabLst/>
              <a:defRPr/>
            </a:pPr>
            <a:r>
              <a:rPr lang="en-US" dirty="0"/>
              <a:t>https://www.shodan.io/search?query=vuln%3ACVE-2022-32548+country%3Ade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56D069D-37B4-FCF7-20F9-F8806393BE99}"/>
              </a:ext>
            </a:extLst>
          </p:cNvPr>
          <p:cNvSpPr>
            <a:spLocks noGrp="1"/>
          </p:cNvSpPr>
          <p:nvPr>
            <p:ph type="sldNum" sz="quarter" idx="5"/>
          </p:nvPr>
        </p:nvSpPr>
        <p:spPr/>
        <p:txBody>
          <a:bodyPr/>
          <a:lstStyle/>
          <a:p>
            <a:fld id="{6BCA9DE2-5089-4AEC-BD72-2C623C18130C}" type="slidenum">
              <a:rPr lang="en-BS" smtClean="0"/>
              <a:t>22</a:t>
            </a:fld>
            <a:endParaRPr lang="en-BS"/>
          </a:p>
        </p:txBody>
      </p:sp>
    </p:spTree>
    <p:extLst>
      <p:ext uri="{BB962C8B-B14F-4D97-AF65-F5344CB8AC3E}">
        <p14:creationId xmlns:p14="http://schemas.microsoft.com/office/powerpoint/2010/main" val="3285048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C595A-EA4E-69A6-AF67-B7B6AE721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B2A627-7E17-AAD3-F72F-81050FDAF1B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BC835F4-1F71-F9AD-5DDB-2E59DFA0A8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https://www.youtube.com/watch?v=rAMKgrzO9KQ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https://www.shodan.io/search?query=vuln%3ACVE-2019-0708+country%3Ade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https://images.shodan.io/?query=vuln%3ACVE-2019-0708+country%3Ade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5A7FEEB-DC72-F581-C325-4018DE7EF6A6}"/>
              </a:ext>
            </a:extLst>
          </p:cNvPr>
          <p:cNvSpPr>
            <a:spLocks noGrp="1"/>
          </p:cNvSpPr>
          <p:nvPr>
            <p:ph type="sldNum" sz="quarter" idx="5"/>
          </p:nvPr>
        </p:nvSpPr>
        <p:spPr/>
        <p:txBody>
          <a:bodyPr/>
          <a:lstStyle/>
          <a:p>
            <a:fld id="{6BCA9DE2-5089-4AEC-BD72-2C623C18130C}" type="slidenum">
              <a:rPr lang="en-BS" smtClean="0"/>
              <a:t>23</a:t>
            </a:fld>
            <a:endParaRPr lang="en-BS"/>
          </a:p>
        </p:txBody>
      </p:sp>
    </p:spTree>
    <p:extLst>
      <p:ext uri="{BB962C8B-B14F-4D97-AF65-F5344CB8AC3E}">
        <p14:creationId xmlns:p14="http://schemas.microsoft.com/office/powerpoint/2010/main" val="31256594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C7301-486B-8C56-0AE3-65FF89031D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BF33F4-6995-C22C-CFCD-8599CCB9CCF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552EA24-B41E-042C-086B-82FB3C51EB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https://www.shodan.io/search?query=country%3Ade+port%3A%22445%22+Authentication%3A+%22disabled%22</a:t>
            </a:r>
          </a:p>
        </p:txBody>
      </p:sp>
      <p:sp>
        <p:nvSpPr>
          <p:cNvPr id="4" name="Slide Number Placeholder 3">
            <a:extLst>
              <a:ext uri="{FF2B5EF4-FFF2-40B4-BE49-F238E27FC236}">
                <a16:creationId xmlns:a16="http://schemas.microsoft.com/office/drawing/2014/main" id="{2A52D506-A7E9-F2B1-C9E4-01D4894BE2B5}"/>
              </a:ext>
            </a:extLst>
          </p:cNvPr>
          <p:cNvSpPr>
            <a:spLocks noGrp="1"/>
          </p:cNvSpPr>
          <p:nvPr>
            <p:ph type="sldNum" sz="quarter" idx="5"/>
          </p:nvPr>
        </p:nvSpPr>
        <p:spPr/>
        <p:txBody>
          <a:bodyPr/>
          <a:lstStyle/>
          <a:p>
            <a:fld id="{6BCA9DE2-5089-4AEC-BD72-2C623C18130C}" type="slidenum">
              <a:rPr lang="en-BS" smtClean="0"/>
              <a:t>24</a:t>
            </a:fld>
            <a:endParaRPr lang="en-BS"/>
          </a:p>
        </p:txBody>
      </p:sp>
    </p:spTree>
    <p:extLst>
      <p:ext uri="{BB962C8B-B14F-4D97-AF65-F5344CB8AC3E}">
        <p14:creationId xmlns:p14="http://schemas.microsoft.com/office/powerpoint/2010/main" val="1875517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C7DF3-2E79-45A7-8E6B-381425665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09FD51-3DAD-74ED-EBED-E857F646BFA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7F45BFF-A256-71D0-7368-8B41FF8ADF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https://images.shodan.io/?query=vnc+screenshot.label%3Aloggedin+country%3Ade</a:t>
            </a:r>
          </a:p>
        </p:txBody>
      </p:sp>
      <p:sp>
        <p:nvSpPr>
          <p:cNvPr id="4" name="Slide Number Placeholder 3">
            <a:extLst>
              <a:ext uri="{FF2B5EF4-FFF2-40B4-BE49-F238E27FC236}">
                <a16:creationId xmlns:a16="http://schemas.microsoft.com/office/drawing/2014/main" id="{9F82690F-C293-DD61-A7D9-B9647F908D68}"/>
              </a:ext>
            </a:extLst>
          </p:cNvPr>
          <p:cNvSpPr>
            <a:spLocks noGrp="1"/>
          </p:cNvSpPr>
          <p:nvPr>
            <p:ph type="sldNum" sz="quarter" idx="5"/>
          </p:nvPr>
        </p:nvSpPr>
        <p:spPr/>
        <p:txBody>
          <a:bodyPr/>
          <a:lstStyle/>
          <a:p>
            <a:fld id="{6BCA9DE2-5089-4AEC-BD72-2C623C18130C}" type="slidenum">
              <a:rPr lang="en-BS" smtClean="0"/>
              <a:t>25</a:t>
            </a:fld>
            <a:endParaRPr lang="en-BS"/>
          </a:p>
        </p:txBody>
      </p:sp>
    </p:spTree>
    <p:extLst>
      <p:ext uri="{BB962C8B-B14F-4D97-AF65-F5344CB8AC3E}">
        <p14:creationId xmlns:p14="http://schemas.microsoft.com/office/powerpoint/2010/main" val="9149280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172E1-2D7C-C277-B990-EFAD616325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22ECC4-9D28-1839-14A8-4F91183025B2}"/>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C253A6ED-91C8-3559-3B0E-D97457A789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https://images.shodan.io/?query=has_screenshot%3Atrue+country%3A%22DE%22+-screenshot.label%3Adesktop&amp;language=en</a:t>
            </a:r>
          </a:p>
          <a:p>
            <a:endParaRPr lang="en-US" dirty="0"/>
          </a:p>
        </p:txBody>
      </p:sp>
      <p:sp>
        <p:nvSpPr>
          <p:cNvPr id="4" name="Slide Number Placeholder 3">
            <a:extLst>
              <a:ext uri="{FF2B5EF4-FFF2-40B4-BE49-F238E27FC236}">
                <a16:creationId xmlns:a16="http://schemas.microsoft.com/office/drawing/2014/main" id="{2C2DD3B5-A31F-F5D3-FFCF-FE019953995D}"/>
              </a:ext>
            </a:extLst>
          </p:cNvPr>
          <p:cNvSpPr>
            <a:spLocks noGrp="1"/>
          </p:cNvSpPr>
          <p:nvPr>
            <p:ph type="sldNum" sz="quarter" idx="5"/>
          </p:nvPr>
        </p:nvSpPr>
        <p:spPr/>
        <p:txBody>
          <a:bodyPr/>
          <a:lstStyle/>
          <a:p>
            <a:fld id="{6BCA9DE2-5089-4AEC-BD72-2C623C18130C}" type="slidenum">
              <a:rPr lang="en-BS" smtClean="0"/>
              <a:t>26</a:t>
            </a:fld>
            <a:endParaRPr lang="en-BS"/>
          </a:p>
        </p:txBody>
      </p:sp>
    </p:spTree>
    <p:extLst>
      <p:ext uri="{BB962C8B-B14F-4D97-AF65-F5344CB8AC3E}">
        <p14:creationId xmlns:p14="http://schemas.microsoft.com/office/powerpoint/2010/main" val="35004919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27</a:t>
            </a:fld>
            <a:endParaRPr lang="en-BS"/>
          </a:p>
        </p:txBody>
      </p:sp>
    </p:spTree>
    <p:extLst>
      <p:ext uri="{BB962C8B-B14F-4D97-AF65-F5344CB8AC3E}">
        <p14:creationId xmlns:p14="http://schemas.microsoft.com/office/powerpoint/2010/main" val="127587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3</a:t>
            </a:fld>
            <a:endParaRPr lang="en-BS"/>
          </a:p>
        </p:txBody>
      </p:sp>
    </p:spTree>
    <p:extLst>
      <p:ext uri="{BB962C8B-B14F-4D97-AF65-F5344CB8AC3E}">
        <p14:creationId xmlns:p14="http://schemas.microsoft.com/office/powerpoint/2010/main" val="35524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9EB17-82C9-28AF-34B6-A68C6CD71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76BF0-85ED-65A3-60E5-78C7C39A52C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F7C92AA-3246-B062-43C6-F44F1B46A985}"/>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D6364A3A-EF3D-9034-542C-83DDB730E972}"/>
              </a:ext>
            </a:extLst>
          </p:cNvPr>
          <p:cNvSpPr>
            <a:spLocks noGrp="1"/>
          </p:cNvSpPr>
          <p:nvPr>
            <p:ph type="sldNum" sz="quarter" idx="5"/>
          </p:nvPr>
        </p:nvSpPr>
        <p:spPr/>
        <p:txBody>
          <a:bodyPr/>
          <a:lstStyle/>
          <a:p>
            <a:fld id="{6BCA9DE2-5089-4AEC-BD72-2C623C18130C}" type="slidenum">
              <a:rPr lang="en-BS" smtClean="0"/>
              <a:t>4</a:t>
            </a:fld>
            <a:endParaRPr lang="en-BS"/>
          </a:p>
        </p:txBody>
      </p:sp>
    </p:spTree>
    <p:extLst>
      <p:ext uri="{BB962C8B-B14F-4D97-AF65-F5344CB8AC3E}">
        <p14:creationId xmlns:p14="http://schemas.microsoft.com/office/powerpoint/2010/main" val="253972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21DA8-2756-669D-D9C6-706C92DF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A6C02-C1EA-952F-9E37-AF05B1963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7B897-FE88-9E2D-93F6-BA17B89E2663}"/>
              </a:ext>
            </a:extLst>
          </p:cNvPr>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a:extLst>
              <a:ext uri="{FF2B5EF4-FFF2-40B4-BE49-F238E27FC236}">
                <a16:creationId xmlns:a16="http://schemas.microsoft.com/office/drawing/2014/main" id="{E5856F5C-8ECC-B2A6-147B-905817866F72}"/>
              </a:ext>
            </a:extLst>
          </p:cNvPr>
          <p:cNvSpPr>
            <a:spLocks noGrp="1"/>
          </p:cNvSpPr>
          <p:nvPr>
            <p:ph type="sldNum" sz="quarter" idx="5"/>
          </p:nvPr>
        </p:nvSpPr>
        <p:spPr/>
        <p:txBody>
          <a:bodyPr/>
          <a:lstStyle/>
          <a:p>
            <a:fld id="{6BCA9DE2-5089-4AEC-BD72-2C623C18130C}" type="slidenum">
              <a:rPr lang="en-BS" smtClean="0"/>
              <a:t>5</a:t>
            </a:fld>
            <a:endParaRPr lang="en-BS"/>
          </a:p>
        </p:txBody>
      </p:sp>
    </p:spTree>
    <p:extLst>
      <p:ext uri="{BB962C8B-B14F-4D97-AF65-F5344CB8AC3E}">
        <p14:creationId xmlns:p14="http://schemas.microsoft.com/office/powerpoint/2010/main" val="3154649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6BCA9DE2-5089-4AEC-BD72-2C623C18130C}" type="slidenum">
              <a:rPr lang="en-BS" smtClean="0"/>
              <a:t>6</a:t>
            </a:fld>
            <a:endParaRPr lang="en-BS"/>
          </a:p>
        </p:txBody>
      </p:sp>
    </p:spTree>
    <p:extLst>
      <p:ext uri="{BB962C8B-B14F-4D97-AF65-F5344CB8AC3E}">
        <p14:creationId xmlns:p14="http://schemas.microsoft.com/office/powerpoint/2010/main" val="236722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A821F-0EA0-8C57-51B7-30F0E7AF3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3C62A-BC29-C724-1828-068D5B3F249F}"/>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DAD5F69B-47E1-7CDB-C3BF-F090F247579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839A1AF-F620-FE32-198D-B136343E9521}"/>
              </a:ext>
            </a:extLst>
          </p:cNvPr>
          <p:cNvSpPr>
            <a:spLocks noGrp="1"/>
          </p:cNvSpPr>
          <p:nvPr>
            <p:ph type="sldNum" sz="quarter" idx="5"/>
          </p:nvPr>
        </p:nvSpPr>
        <p:spPr/>
        <p:txBody>
          <a:bodyPr/>
          <a:lstStyle/>
          <a:p>
            <a:fld id="{6BCA9DE2-5089-4AEC-BD72-2C623C18130C}" type="slidenum">
              <a:rPr lang="en-BS" smtClean="0"/>
              <a:t>7</a:t>
            </a:fld>
            <a:endParaRPr lang="en-BS"/>
          </a:p>
        </p:txBody>
      </p:sp>
    </p:spTree>
    <p:extLst>
      <p:ext uri="{BB962C8B-B14F-4D97-AF65-F5344CB8AC3E}">
        <p14:creationId xmlns:p14="http://schemas.microsoft.com/office/powerpoint/2010/main" val="1071339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lt1"/>
                </a:solidFill>
                <a:latin typeface="+mj-lt"/>
                <a:ea typeface="+mn-ea"/>
                <a:cs typeface="+mn-cs"/>
              </a:rPr>
              <a:t>Vulnerability - </a:t>
            </a:r>
            <a:r>
              <a:rPr kumimoji="0" lang="en-US" sz="1200" b="0" i="0" u="none" strike="noStrike" kern="0" cap="none" spc="0" normalizeH="0" baseline="0" noProof="0" dirty="0">
                <a:solidFill>
                  <a:schemeClr val="dk1"/>
                </a:solidFill>
                <a:effectLst/>
                <a:uLnTx/>
                <a:uFillTx/>
                <a:latin typeface="+mn-lt"/>
                <a:ea typeface="+mn-ea"/>
                <a:cs typeface="+mn-cs"/>
              </a:rPr>
              <a:t>Known weakness in the system that can be exploited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noProof="0" dirty="0">
                <a:solidFill>
                  <a:schemeClr val="lt1"/>
                </a:solidFill>
                <a:latin typeface="+mj-lt"/>
                <a:ea typeface="+mn-ea"/>
                <a:cs typeface="+mn-cs"/>
              </a:rPr>
              <a:t>Incident - </a:t>
            </a:r>
            <a:r>
              <a:rPr kumimoji="0" lang="en-US" sz="1200" b="0" i="0" u="none" strike="noStrike" kern="0" cap="none" spc="0" normalizeH="0" baseline="0" noProof="0" dirty="0">
                <a:solidFill>
                  <a:schemeClr val="dk1"/>
                </a:solidFill>
                <a:effectLst/>
                <a:uLnTx/>
                <a:uFillTx/>
                <a:latin typeface="+mn-lt"/>
                <a:ea typeface="+mn-ea"/>
                <a:cs typeface="+mn-cs"/>
              </a:rPr>
              <a:t>Exploitation of the existing vulnerability</a:t>
            </a:r>
          </a:p>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8</a:t>
            </a:fld>
            <a:endParaRPr lang="en-BS"/>
          </a:p>
        </p:txBody>
      </p:sp>
    </p:spTree>
    <p:extLst>
      <p:ext uri="{BB962C8B-B14F-4D97-AF65-F5344CB8AC3E}">
        <p14:creationId xmlns:p14="http://schemas.microsoft.com/office/powerpoint/2010/main" val="1155529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36FAC-4AC5-110C-CEED-945AFB8FA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A1CC25-1ECF-630D-555E-9BD2E6431540}"/>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8477BCC0-B3D2-5ABC-3DFA-E4B7F9065B95}"/>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FC134968-433C-C233-8A39-1A855AE839E7}"/>
              </a:ext>
            </a:extLst>
          </p:cNvPr>
          <p:cNvSpPr>
            <a:spLocks noGrp="1"/>
          </p:cNvSpPr>
          <p:nvPr>
            <p:ph type="sldNum" sz="quarter" idx="5"/>
          </p:nvPr>
        </p:nvSpPr>
        <p:spPr/>
        <p:txBody>
          <a:bodyPr/>
          <a:lstStyle/>
          <a:p>
            <a:fld id="{6BCA9DE2-5089-4AEC-BD72-2C623C18130C}" type="slidenum">
              <a:rPr lang="en-BS" smtClean="0"/>
              <a:t>9</a:t>
            </a:fld>
            <a:endParaRPr lang="en-BS"/>
          </a:p>
        </p:txBody>
      </p:sp>
    </p:spTree>
    <p:extLst>
      <p:ext uri="{BB962C8B-B14F-4D97-AF65-F5344CB8AC3E}">
        <p14:creationId xmlns:p14="http://schemas.microsoft.com/office/powerpoint/2010/main" val="40701157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6"/>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39" indent="0" algn="ctr">
              <a:buNone/>
              <a:defRPr>
                <a:solidFill>
                  <a:schemeClr val="tx1">
                    <a:tint val="75000"/>
                  </a:schemeClr>
                </a:solidFill>
              </a:defRPr>
            </a:lvl2pPr>
            <a:lvl3pPr marL="914478" indent="0" algn="ctr">
              <a:buNone/>
              <a:defRPr>
                <a:solidFill>
                  <a:schemeClr val="tx1">
                    <a:tint val="75000"/>
                  </a:schemeClr>
                </a:solidFill>
              </a:defRPr>
            </a:lvl3pPr>
            <a:lvl4pPr marL="1371719" indent="0" algn="ctr">
              <a:buNone/>
              <a:defRPr>
                <a:solidFill>
                  <a:schemeClr val="tx1">
                    <a:tint val="75000"/>
                  </a:schemeClr>
                </a:solidFill>
              </a:defRPr>
            </a:lvl4pPr>
            <a:lvl5pPr marL="1828958" indent="0" algn="ctr">
              <a:buNone/>
              <a:defRPr>
                <a:solidFill>
                  <a:schemeClr val="tx1">
                    <a:tint val="75000"/>
                  </a:schemeClr>
                </a:solidFill>
              </a:defRPr>
            </a:lvl5pPr>
            <a:lvl6pPr marL="2286197" indent="0" algn="ctr">
              <a:buNone/>
              <a:defRPr>
                <a:solidFill>
                  <a:schemeClr val="tx1">
                    <a:tint val="75000"/>
                  </a:schemeClr>
                </a:solidFill>
              </a:defRPr>
            </a:lvl6pPr>
            <a:lvl7pPr marL="2743437" indent="0" algn="ctr">
              <a:buNone/>
              <a:defRPr>
                <a:solidFill>
                  <a:schemeClr val="tx1">
                    <a:tint val="75000"/>
                  </a:schemeClr>
                </a:solidFill>
              </a:defRPr>
            </a:lvl7pPr>
            <a:lvl8pPr marL="3200678" indent="0" algn="ctr">
              <a:buNone/>
              <a:defRPr>
                <a:solidFill>
                  <a:schemeClr val="tx1">
                    <a:tint val="75000"/>
                  </a:schemeClr>
                </a:solidFill>
              </a:defRPr>
            </a:lvl8pPr>
            <a:lvl9pPr marL="365791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39"/>
            <a:ext cx="2057400" cy="58515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274639"/>
            <a:ext cx="6019800" cy="58515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1"/>
            <a:ext cx="7772400" cy="1362075"/>
          </a:xfrm>
        </p:spPr>
        <p:txBody>
          <a:bodyPr anchor="t"/>
          <a:lstStyle>
            <a:lvl1pPr algn="l">
              <a:defRPr sz="4001" b="1" cap="all"/>
            </a:lvl1pPr>
          </a:lstStyle>
          <a:p>
            <a:r>
              <a:rPr lang="en-US"/>
              <a:t>Click to edit Master title style</a:t>
            </a:r>
          </a:p>
        </p:txBody>
      </p:sp>
      <p:sp>
        <p:nvSpPr>
          <p:cNvPr id="3" name="Text Placeholder 2"/>
          <p:cNvSpPr>
            <a:spLocks noGrp="1"/>
          </p:cNvSpPr>
          <p:nvPr>
            <p:ph type="body" idx="1"/>
          </p:nvPr>
        </p:nvSpPr>
        <p:spPr>
          <a:xfrm>
            <a:off x="722313" y="2906714"/>
            <a:ext cx="7772400" cy="1500188"/>
          </a:xfrm>
        </p:spPr>
        <p:txBody>
          <a:bodyPr anchor="b"/>
          <a:lstStyle>
            <a:lvl1pPr marL="0" indent="0">
              <a:buNone/>
              <a:defRPr sz="1999">
                <a:solidFill>
                  <a:schemeClr val="tx1">
                    <a:tint val="75000"/>
                  </a:schemeClr>
                </a:solidFill>
              </a:defRPr>
            </a:lvl1pPr>
            <a:lvl2pPr marL="457239" indent="0">
              <a:buNone/>
              <a:defRPr sz="1800">
                <a:solidFill>
                  <a:schemeClr val="tx1">
                    <a:tint val="75000"/>
                  </a:schemeClr>
                </a:solidFill>
              </a:defRPr>
            </a:lvl2pPr>
            <a:lvl3pPr marL="914478" indent="0">
              <a:buNone/>
              <a:defRPr sz="1601">
                <a:solidFill>
                  <a:schemeClr val="tx1">
                    <a:tint val="75000"/>
                  </a:schemeClr>
                </a:solidFill>
              </a:defRPr>
            </a:lvl3pPr>
            <a:lvl4pPr marL="1371719" indent="0">
              <a:buNone/>
              <a:defRPr sz="1399">
                <a:solidFill>
                  <a:schemeClr val="tx1">
                    <a:tint val="75000"/>
                  </a:schemeClr>
                </a:solidFill>
              </a:defRPr>
            </a:lvl4pPr>
            <a:lvl5pPr marL="1828958" indent="0">
              <a:buNone/>
              <a:defRPr sz="1399">
                <a:solidFill>
                  <a:schemeClr val="tx1">
                    <a:tint val="75000"/>
                  </a:schemeClr>
                </a:solidFill>
              </a:defRPr>
            </a:lvl5pPr>
            <a:lvl6pPr marL="2286197" indent="0">
              <a:buNone/>
              <a:defRPr sz="1399">
                <a:solidFill>
                  <a:schemeClr val="tx1">
                    <a:tint val="75000"/>
                  </a:schemeClr>
                </a:solidFill>
              </a:defRPr>
            </a:lvl6pPr>
            <a:lvl7pPr marL="2743437" indent="0">
              <a:buNone/>
              <a:defRPr sz="1399">
                <a:solidFill>
                  <a:schemeClr val="tx1">
                    <a:tint val="75000"/>
                  </a:schemeClr>
                </a:solidFill>
              </a:defRPr>
            </a:lvl7pPr>
            <a:lvl8pPr marL="3200678" indent="0">
              <a:buNone/>
              <a:defRPr sz="1399">
                <a:solidFill>
                  <a:schemeClr val="tx1">
                    <a:tint val="75000"/>
                  </a:schemeClr>
                </a:solidFill>
              </a:defRPr>
            </a:lvl8pPr>
            <a:lvl9pPr marL="3657917" indent="0">
              <a:buNone/>
              <a:defRPr sz="139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1600201"/>
            <a:ext cx="4038600" cy="4525964"/>
          </a:xfrm>
        </p:spPr>
        <p:txBody>
          <a:bodyPr/>
          <a:lstStyle>
            <a:lvl1pPr>
              <a:defRPr sz="2801"/>
            </a:lvl1pPr>
            <a:lvl2pPr>
              <a:defRPr sz="2400"/>
            </a:lvl2pPr>
            <a:lvl3pPr>
              <a:defRPr sz="1999"/>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1600201"/>
            <a:ext cx="4038600" cy="4525964"/>
          </a:xfrm>
        </p:spPr>
        <p:txBody>
          <a:bodyPr/>
          <a:lstStyle>
            <a:lvl1pPr>
              <a:defRPr sz="2801"/>
            </a:lvl1pPr>
            <a:lvl2pPr>
              <a:defRPr sz="2400"/>
            </a:lvl2pPr>
            <a:lvl3pPr>
              <a:defRPr sz="1999"/>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1535114"/>
            <a:ext cx="4040188" cy="639762"/>
          </a:xfrm>
        </p:spPr>
        <p:txBody>
          <a:bodyPr anchor="b"/>
          <a:lstStyle>
            <a:lvl1pPr marL="0" indent="0">
              <a:buNone/>
              <a:defRPr sz="2400" b="1"/>
            </a:lvl1pPr>
            <a:lvl2pPr marL="457239" indent="0">
              <a:buNone/>
              <a:defRPr sz="1999" b="1"/>
            </a:lvl2pPr>
            <a:lvl3pPr marL="914478" indent="0">
              <a:buNone/>
              <a:defRPr sz="1800" b="1"/>
            </a:lvl3pPr>
            <a:lvl4pPr marL="1371719" indent="0">
              <a:buNone/>
              <a:defRPr sz="1601" b="1"/>
            </a:lvl4pPr>
            <a:lvl5pPr marL="1828958" indent="0">
              <a:buNone/>
              <a:defRPr sz="1601" b="1"/>
            </a:lvl5pPr>
            <a:lvl6pPr marL="2286197" indent="0">
              <a:buNone/>
              <a:defRPr sz="1601" b="1"/>
            </a:lvl6pPr>
            <a:lvl7pPr marL="2743437" indent="0">
              <a:buNone/>
              <a:defRPr sz="1601" b="1"/>
            </a:lvl7pPr>
            <a:lvl8pPr marL="3200678" indent="0">
              <a:buNone/>
              <a:defRPr sz="1601" b="1"/>
            </a:lvl8pPr>
            <a:lvl9pPr marL="3657917" indent="0">
              <a:buNone/>
              <a:defRPr sz="1601" b="1"/>
            </a:lvl9pPr>
          </a:lstStyle>
          <a:p>
            <a:pPr lvl="0"/>
            <a:r>
              <a:rPr lang="en-US"/>
              <a:t>Click to edit Master text styles</a:t>
            </a:r>
          </a:p>
        </p:txBody>
      </p:sp>
      <p:sp>
        <p:nvSpPr>
          <p:cNvPr id="4" name="Content Placeholder 3"/>
          <p:cNvSpPr>
            <a:spLocks noGrp="1"/>
          </p:cNvSpPr>
          <p:nvPr>
            <p:ph sz="half" idx="2"/>
          </p:nvPr>
        </p:nvSpPr>
        <p:spPr>
          <a:xfrm>
            <a:off x="457201" y="2174876"/>
            <a:ext cx="4040188" cy="3951288"/>
          </a:xfrm>
        </p:spPr>
        <p:txBody>
          <a:bodyPr/>
          <a:lstStyle>
            <a:lvl1pPr>
              <a:defRPr sz="2400"/>
            </a:lvl1pPr>
            <a:lvl2pPr>
              <a:defRPr sz="1999"/>
            </a:lvl2pPr>
            <a:lvl3pPr>
              <a:defRPr sz="1800"/>
            </a:lvl3pPr>
            <a:lvl4pPr>
              <a:defRPr sz="1601"/>
            </a:lvl4pPr>
            <a:lvl5pPr>
              <a:defRPr sz="1601"/>
            </a:lvl5pPr>
            <a:lvl6pPr>
              <a:defRPr sz="1601"/>
            </a:lvl6pPr>
            <a:lvl7pPr>
              <a:defRPr sz="1601"/>
            </a:lvl7pPr>
            <a:lvl8pPr>
              <a:defRPr sz="1601"/>
            </a:lvl8pPr>
            <a:lvl9pPr>
              <a:defRPr sz="16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4"/>
            <a:ext cx="4041775" cy="639762"/>
          </a:xfrm>
        </p:spPr>
        <p:txBody>
          <a:bodyPr anchor="b"/>
          <a:lstStyle>
            <a:lvl1pPr marL="0" indent="0">
              <a:buNone/>
              <a:defRPr sz="2400" b="1"/>
            </a:lvl1pPr>
            <a:lvl2pPr marL="457239" indent="0">
              <a:buNone/>
              <a:defRPr sz="1999" b="1"/>
            </a:lvl2pPr>
            <a:lvl3pPr marL="914478" indent="0">
              <a:buNone/>
              <a:defRPr sz="1800" b="1"/>
            </a:lvl3pPr>
            <a:lvl4pPr marL="1371719" indent="0">
              <a:buNone/>
              <a:defRPr sz="1601" b="1"/>
            </a:lvl4pPr>
            <a:lvl5pPr marL="1828958" indent="0">
              <a:buNone/>
              <a:defRPr sz="1601" b="1"/>
            </a:lvl5pPr>
            <a:lvl6pPr marL="2286197" indent="0">
              <a:buNone/>
              <a:defRPr sz="1601" b="1"/>
            </a:lvl6pPr>
            <a:lvl7pPr marL="2743437" indent="0">
              <a:buNone/>
              <a:defRPr sz="1601" b="1"/>
            </a:lvl7pPr>
            <a:lvl8pPr marL="3200678" indent="0">
              <a:buNone/>
              <a:defRPr sz="1601" b="1"/>
            </a:lvl8pPr>
            <a:lvl9pPr marL="3657917" indent="0">
              <a:buNone/>
              <a:defRPr sz="1601" b="1"/>
            </a:lvl9pPr>
          </a:lstStyle>
          <a:p>
            <a:pPr lvl="0"/>
            <a:r>
              <a:rPr lang="en-US"/>
              <a:t>Click to edit Master text styles</a:t>
            </a:r>
          </a:p>
        </p:txBody>
      </p:sp>
      <p:sp>
        <p:nvSpPr>
          <p:cNvPr id="6" name="Content Placeholder 5"/>
          <p:cNvSpPr>
            <a:spLocks noGrp="1"/>
          </p:cNvSpPr>
          <p:nvPr>
            <p:ph sz="quarter" idx="4"/>
          </p:nvPr>
        </p:nvSpPr>
        <p:spPr>
          <a:xfrm>
            <a:off x="4645026" y="2174876"/>
            <a:ext cx="4041775" cy="3951288"/>
          </a:xfrm>
        </p:spPr>
        <p:txBody>
          <a:bodyPr/>
          <a:lstStyle>
            <a:lvl1pPr>
              <a:defRPr sz="2400"/>
            </a:lvl1pPr>
            <a:lvl2pPr>
              <a:defRPr sz="1999"/>
            </a:lvl2pPr>
            <a:lvl3pPr>
              <a:defRPr sz="1800"/>
            </a:lvl3pPr>
            <a:lvl4pPr>
              <a:defRPr sz="1601"/>
            </a:lvl4pPr>
            <a:lvl5pPr>
              <a:defRPr sz="1601"/>
            </a:lvl5pPr>
            <a:lvl6pPr>
              <a:defRPr sz="1601"/>
            </a:lvl6pPr>
            <a:lvl7pPr>
              <a:defRPr sz="1601"/>
            </a:lvl7pPr>
            <a:lvl8pPr>
              <a:defRPr sz="1601"/>
            </a:lvl8pPr>
            <a:lvl9pPr>
              <a:defRPr sz="160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1999" b="1"/>
            </a:lvl1pPr>
          </a:lstStyle>
          <a:p>
            <a:r>
              <a:rPr lang="en-US"/>
              <a:t>Click to edit Master title style</a:t>
            </a:r>
          </a:p>
        </p:txBody>
      </p:sp>
      <p:sp>
        <p:nvSpPr>
          <p:cNvPr id="3" name="Content Placeholder 2"/>
          <p:cNvSpPr>
            <a:spLocks noGrp="1"/>
          </p:cNvSpPr>
          <p:nvPr>
            <p:ph idx="1"/>
          </p:nvPr>
        </p:nvSpPr>
        <p:spPr>
          <a:xfrm>
            <a:off x="3575050" y="273052"/>
            <a:ext cx="5111751" cy="5853113"/>
          </a:xfrm>
        </p:spPr>
        <p:txBody>
          <a:bodyPr/>
          <a:lstStyle>
            <a:lvl1pPr>
              <a:defRPr sz="3199"/>
            </a:lvl1pPr>
            <a:lvl2pPr>
              <a:defRPr sz="2801"/>
            </a:lvl2pPr>
            <a:lvl3pPr>
              <a:defRPr sz="2400"/>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399"/>
            </a:lvl1pPr>
            <a:lvl2pPr marL="457239" indent="0">
              <a:buNone/>
              <a:defRPr sz="1200"/>
            </a:lvl2pPr>
            <a:lvl3pPr marL="914478" indent="0">
              <a:buNone/>
              <a:defRPr sz="1001"/>
            </a:lvl3pPr>
            <a:lvl4pPr marL="1371719" indent="0">
              <a:buNone/>
              <a:defRPr sz="901"/>
            </a:lvl4pPr>
            <a:lvl5pPr marL="1828958" indent="0">
              <a:buNone/>
              <a:defRPr sz="901"/>
            </a:lvl5pPr>
            <a:lvl6pPr marL="2286197" indent="0">
              <a:buNone/>
              <a:defRPr sz="901"/>
            </a:lvl6pPr>
            <a:lvl7pPr marL="2743437" indent="0">
              <a:buNone/>
              <a:defRPr sz="901"/>
            </a:lvl7pPr>
            <a:lvl8pPr marL="3200678" indent="0">
              <a:buNone/>
              <a:defRPr sz="901"/>
            </a:lvl8pPr>
            <a:lvl9pPr marL="3657917" indent="0">
              <a:buNone/>
              <a:defRPr sz="90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4800601"/>
            <a:ext cx="5486400" cy="566738"/>
          </a:xfrm>
        </p:spPr>
        <p:txBody>
          <a:bodyPr anchor="b"/>
          <a:lstStyle>
            <a:lvl1pPr algn="l">
              <a:defRPr sz="1999" b="1"/>
            </a:lvl1pPr>
          </a:lstStyle>
          <a:p>
            <a:r>
              <a:rPr lang="en-US"/>
              <a:t>Click to edit Master title style</a:t>
            </a:r>
          </a:p>
        </p:txBody>
      </p:sp>
      <p:sp>
        <p:nvSpPr>
          <p:cNvPr id="3" name="Picture Placeholder 2"/>
          <p:cNvSpPr>
            <a:spLocks noGrp="1"/>
          </p:cNvSpPr>
          <p:nvPr>
            <p:ph type="pic" idx="1"/>
          </p:nvPr>
        </p:nvSpPr>
        <p:spPr>
          <a:xfrm>
            <a:off x="1792289" y="612776"/>
            <a:ext cx="5486400" cy="4114800"/>
          </a:xfrm>
        </p:spPr>
        <p:txBody>
          <a:bodyPr/>
          <a:lstStyle>
            <a:lvl1pPr marL="0" indent="0">
              <a:buNone/>
              <a:defRPr sz="3199"/>
            </a:lvl1pPr>
            <a:lvl2pPr marL="457239" indent="0">
              <a:buNone/>
              <a:defRPr sz="2801"/>
            </a:lvl2pPr>
            <a:lvl3pPr marL="914478" indent="0">
              <a:buNone/>
              <a:defRPr sz="2400"/>
            </a:lvl3pPr>
            <a:lvl4pPr marL="1371719" indent="0">
              <a:buNone/>
              <a:defRPr sz="1999"/>
            </a:lvl4pPr>
            <a:lvl5pPr marL="1828958" indent="0">
              <a:buNone/>
              <a:defRPr sz="1999"/>
            </a:lvl5pPr>
            <a:lvl6pPr marL="2286197" indent="0">
              <a:buNone/>
              <a:defRPr sz="1999"/>
            </a:lvl6pPr>
            <a:lvl7pPr marL="2743437" indent="0">
              <a:buNone/>
              <a:defRPr sz="1999"/>
            </a:lvl7pPr>
            <a:lvl8pPr marL="3200678" indent="0">
              <a:buNone/>
              <a:defRPr sz="1999"/>
            </a:lvl8pPr>
            <a:lvl9pPr marL="3657917" indent="0">
              <a:buNone/>
              <a:defRPr sz="1999"/>
            </a:lvl9pPr>
          </a:lstStyle>
          <a:p>
            <a:endParaRPr lang="en-US"/>
          </a:p>
        </p:txBody>
      </p:sp>
      <p:sp>
        <p:nvSpPr>
          <p:cNvPr id="4" name="Text Placeholder 3"/>
          <p:cNvSpPr>
            <a:spLocks noGrp="1"/>
          </p:cNvSpPr>
          <p:nvPr>
            <p:ph type="body" sz="half" idx="2"/>
          </p:nvPr>
        </p:nvSpPr>
        <p:spPr>
          <a:xfrm>
            <a:off x="1792289" y="5367338"/>
            <a:ext cx="5486400" cy="804863"/>
          </a:xfrm>
        </p:spPr>
        <p:txBody>
          <a:bodyPr/>
          <a:lstStyle>
            <a:lvl1pPr marL="0" indent="0">
              <a:buNone/>
              <a:defRPr sz="1399"/>
            </a:lvl1pPr>
            <a:lvl2pPr marL="457239" indent="0">
              <a:buNone/>
              <a:defRPr sz="1200"/>
            </a:lvl2pPr>
            <a:lvl3pPr marL="914478" indent="0">
              <a:buNone/>
              <a:defRPr sz="1001"/>
            </a:lvl3pPr>
            <a:lvl4pPr marL="1371719" indent="0">
              <a:buNone/>
              <a:defRPr sz="901"/>
            </a:lvl4pPr>
            <a:lvl5pPr marL="1828958" indent="0">
              <a:buNone/>
              <a:defRPr sz="901"/>
            </a:lvl5pPr>
            <a:lvl6pPr marL="2286197" indent="0">
              <a:buNone/>
              <a:defRPr sz="901"/>
            </a:lvl6pPr>
            <a:lvl7pPr marL="2743437" indent="0">
              <a:buNone/>
              <a:defRPr sz="901"/>
            </a:lvl7pPr>
            <a:lvl8pPr marL="3200678" indent="0">
              <a:buNone/>
              <a:defRPr sz="901"/>
            </a:lvl8pPr>
            <a:lvl9pPr marL="3657917" indent="0">
              <a:buNone/>
              <a:defRPr sz="901"/>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1"/>
            <a:ext cx="2133600" cy="365126"/>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5/29/2025</a:t>
            </a:fld>
            <a:endParaRPr lang="en-US"/>
          </a:p>
        </p:txBody>
      </p:sp>
      <p:sp>
        <p:nvSpPr>
          <p:cNvPr id="5" name="Footer Placeholder 4"/>
          <p:cNvSpPr>
            <a:spLocks noGrp="1"/>
          </p:cNvSpPr>
          <p:nvPr>
            <p:ph type="ftr" sz="quarter" idx="3"/>
          </p:nvPr>
        </p:nvSpPr>
        <p:spPr>
          <a:xfrm>
            <a:off x="3124200" y="6356351"/>
            <a:ext cx="2895600" cy="365126"/>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6"/>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78" rtl="0" eaLnBrk="1" latinLnBrk="0" hangingPunct="1">
        <a:spcBef>
          <a:spcPct val="0"/>
        </a:spcBef>
        <a:buNone/>
        <a:defRPr sz="4399" kern="1200">
          <a:solidFill>
            <a:schemeClr val="tx1"/>
          </a:solidFill>
          <a:latin typeface="+mj-lt"/>
          <a:ea typeface="+mj-ea"/>
          <a:cs typeface="+mj-cs"/>
        </a:defRPr>
      </a:lvl1pPr>
    </p:titleStyle>
    <p:bodyStyle>
      <a:lvl1pPr marL="342930" indent="-342930" algn="l" defTabSz="914478" rtl="0" eaLnBrk="1" latinLnBrk="0" hangingPunct="1">
        <a:spcBef>
          <a:spcPct val="20000"/>
        </a:spcBef>
        <a:buFont typeface="Arial" pitchFamily="34" charset="0"/>
        <a:buChar char="•"/>
        <a:defRPr sz="3199" kern="1200">
          <a:solidFill>
            <a:schemeClr val="tx1"/>
          </a:solidFill>
          <a:latin typeface="+mn-lt"/>
          <a:ea typeface="+mn-ea"/>
          <a:cs typeface="+mn-cs"/>
        </a:defRPr>
      </a:lvl1pPr>
      <a:lvl2pPr marL="743014" indent="-285775" algn="l" defTabSz="914478" rtl="0" eaLnBrk="1" latinLnBrk="0" hangingPunct="1">
        <a:spcBef>
          <a:spcPct val="20000"/>
        </a:spcBef>
        <a:buFont typeface="Arial" pitchFamily="34" charset="0"/>
        <a:buChar char="–"/>
        <a:defRPr sz="2801" kern="1200">
          <a:solidFill>
            <a:schemeClr val="tx1"/>
          </a:solidFill>
          <a:latin typeface="+mn-lt"/>
          <a:ea typeface="+mn-ea"/>
          <a:cs typeface="+mn-cs"/>
        </a:defRPr>
      </a:lvl2pPr>
      <a:lvl3pPr marL="1143099" indent="-228620" algn="l" defTabSz="91447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338" indent="-228620" algn="l" defTabSz="914478" rtl="0" eaLnBrk="1" latinLnBrk="0" hangingPunct="1">
        <a:spcBef>
          <a:spcPct val="20000"/>
        </a:spcBef>
        <a:buFont typeface="Arial" pitchFamily="34" charset="0"/>
        <a:buChar char="–"/>
        <a:defRPr sz="1999" kern="1200">
          <a:solidFill>
            <a:schemeClr val="tx1"/>
          </a:solidFill>
          <a:latin typeface="+mn-lt"/>
          <a:ea typeface="+mn-ea"/>
          <a:cs typeface="+mn-cs"/>
        </a:defRPr>
      </a:lvl4pPr>
      <a:lvl5pPr marL="2057579" indent="-228620" algn="l" defTabSz="914478" rtl="0" eaLnBrk="1" latinLnBrk="0" hangingPunct="1">
        <a:spcBef>
          <a:spcPct val="20000"/>
        </a:spcBef>
        <a:buFont typeface="Arial" pitchFamily="34" charset="0"/>
        <a:buChar char="»"/>
        <a:defRPr sz="1999" kern="1200">
          <a:solidFill>
            <a:schemeClr val="tx1"/>
          </a:solidFill>
          <a:latin typeface="+mn-lt"/>
          <a:ea typeface="+mn-ea"/>
          <a:cs typeface="+mn-cs"/>
        </a:defRPr>
      </a:lvl5pPr>
      <a:lvl6pPr marL="2514818" indent="-228620" algn="l" defTabSz="914478"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2057" indent="-228620" algn="l" defTabSz="914478"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9296" indent="-228620" algn="l" defTabSz="914478"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6537" indent="-228620" algn="l" defTabSz="914478"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478" rtl="0" eaLnBrk="1" latinLnBrk="0" hangingPunct="1">
        <a:defRPr sz="1800" kern="1200">
          <a:solidFill>
            <a:schemeClr val="tx1"/>
          </a:solidFill>
          <a:latin typeface="+mn-lt"/>
          <a:ea typeface="+mn-ea"/>
          <a:cs typeface="+mn-cs"/>
        </a:defRPr>
      </a:lvl1pPr>
      <a:lvl2pPr marL="457239"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9" algn="l" defTabSz="914478" rtl="0" eaLnBrk="1" latinLnBrk="0" hangingPunct="1">
        <a:defRPr sz="1800" kern="1200">
          <a:solidFill>
            <a:schemeClr val="tx1"/>
          </a:solidFill>
          <a:latin typeface="+mn-lt"/>
          <a:ea typeface="+mn-ea"/>
          <a:cs typeface="+mn-cs"/>
        </a:defRPr>
      </a:lvl4pPr>
      <a:lvl5pPr marL="1828958" algn="l" defTabSz="914478" rtl="0" eaLnBrk="1" latinLnBrk="0" hangingPunct="1">
        <a:defRPr sz="1800" kern="1200">
          <a:solidFill>
            <a:schemeClr val="tx1"/>
          </a:solidFill>
          <a:latin typeface="+mn-lt"/>
          <a:ea typeface="+mn-ea"/>
          <a:cs typeface="+mn-cs"/>
        </a:defRPr>
      </a:lvl5pPr>
      <a:lvl6pPr marL="2286197" algn="l" defTabSz="914478" rtl="0" eaLnBrk="1" latinLnBrk="0" hangingPunct="1">
        <a:defRPr sz="1800" kern="1200">
          <a:solidFill>
            <a:schemeClr val="tx1"/>
          </a:solidFill>
          <a:latin typeface="+mn-lt"/>
          <a:ea typeface="+mn-ea"/>
          <a:cs typeface="+mn-cs"/>
        </a:defRPr>
      </a:lvl6pPr>
      <a:lvl7pPr marL="2743437" algn="l" defTabSz="914478" rtl="0" eaLnBrk="1" latinLnBrk="0" hangingPunct="1">
        <a:defRPr sz="1800" kern="1200">
          <a:solidFill>
            <a:schemeClr val="tx1"/>
          </a:solidFill>
          <a:latin typeface="+mn-lt"/>
          <a:ea typeface="+mn-ea"/>
          <a:cs typeface="+mn-cs"/>
        </a:defRPr>
      </a:lvl7pPr>
      <a:lvl8pPr marL="3200678" algn="l" defTabSz="914478" rtl="0" eaLnBrk="1" latinLnBrk="0" hangingPunct="1">
        <a:defRPr sz="1800" kern="1200">
          <a:solidFill>
            <a:schemeClr val="tx1"/>
          </a:solidFill>
          <a:latin typeface="+mn-lt"/>
          <a:ea typeface="+mn-ea"/>
          <a:cs typeface="+mn-cs"/>
        </a:defRPr>
      </a:lvl8pPr>
      <a:lvl9pPr marL="3657917" algn="l" defTabSz="9144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20.emf"/><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3.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svg"/><Relationship Id="rId9"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png"/><Relationship Id="rId7" Type="http://schemas.openxmlformats.org/officeDocument/2006/relationships/hyperlink" Target="https://haveibeenpwned.com/"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hyperlink" Target="https://www.kaggle.com/datasets/wjburns/common-password-list-rockyoutxt" TargetMode="External"/><Relationship Id="rId4" Type="http://schemas.openxmlformats.org/officeDocument/2006/relationships/image" Target="../media/image2.svg"/><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31.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svg"/><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hyperlink" Target="https://ransomwatch.telemetry.ltd/#/README" TargetMode="Externa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hyperlink" Target="https://images.shodan.io/?query=ransomware" TargetMode="External"/><Relationship Id="rId4" Type="http://schemas.openxmlformats.org/officeDocument/2006/relationships/image" Target="../media/image2.sv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hyperlink" Target="https://ransomwatch.telemetry.ltd/#/recentposts" TargetMode="Externa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hyperlink" Target="https://www.nomoreransom.org/en/index.html" TargetMode="External"/><Relationship Id="rId4" Type="http://schemas.openxmlformats.org/officeDocument/2006/relationships/image" Target="../media/image2.sv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png"/><Relationship Id="rId7" Type="http://schemas.openxmlformats.org/officeDocument/2006/relationships/hyperlink" Target="https://www.shodan.io/explore"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1.png"/><Relationship Id="rId5" Type="http://schemas.openxmlformats.org/officeDocument/2006/relationships/hyperlink" Target="https://images.shodan.io/" TargetMode="External"/><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s://github.com/pedroaovieira/osint/tree/main/shodan" TargetMode="Externa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2.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exposure.shodan.io/#/DE" TargetMode="External"/><Relationship Id="rId5" Type="http://schemas.openxmlformats.org/officeDocument/2006/relationships/image" Target="../media/image3.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hyperlink" Target="https://www.youtube.com/watch?v=yn59HYdwzDs" TargetMode="External"/><Relationship Id="rId13" Type="http://schemas.openxmlformats.org/officeDocument/2006/relationships/image" Target="../media/image4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hyperlink" Target="https://www.shodan.io/search?query=vuln%3Ams17-010+country%3Ade"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5.png"/><Relationship Id="rId5" Type="http://schemas.openxmlformats.org/officeDocument/2006/relationships/hyperlink" Target="https://www.youtube.com/watch?v=QBgU0JWFYXE" TargetMode="External"/><Relationship Id="rId10" Type="http://schemas.openxmlformats.org/officeDocument/2006/relationships/hyperlink" Target="https://www.shodan.io/search?query=vuln%3ACVE-2020-0796+country%3Ade" TargetMode="External"/><Relationship Id="rId4" Type="http://schemas.openxmlformats.org/officeDocument/2006/relationships/image" Target="../media/image2.sv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8" Type="http://schemas.openxmlformats.org/officeDocument/2006/relationships/hyperlink" Target="https://www.youtube.com/watch?v=9ZVaj8ETCU8" TargetMode="External"/><Relationship Id="rId13" Type="http://schemas.openxmlformats.org/officeDocument/2006/relationships/image" Target="../media/image50.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hyperlink" Target="https://www.shodan.io/search?query=vuln%3ACVE-2022-32548+country%3Ade"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hyperlink" Target="https://www.youtube.com/watch?v=SgJm0C6jzbo" TargetMode="External"/><Relationship Id="rId10" Type="http://schemas.openxmlformats.org/officeDocument/2006/relationships/hyperlink" Target="https://www.shodan.io/search?query=vuln%3ACVE-2014-0160+country%3Ade" TargetMode="External"/><Relationship Id="rId4" Type="http://schemas.openxmlformats.org/officeDocument/2006/relationships/image" Target="../media/image2.sv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hyperlink" Target="https://www.shodan.io/search?query=vuln%3ACVE-2019-0708+country%3Ade" TargetMode="External"/><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3.png"/><Relationship Id="rId5" Type="http://schemas.openxmlformats.org/officeDocument/2006/relationships/hyperlink" Target="https://www.youtube.com/watch?v=rAMKgrzO9KQ" TargetMode="External"/><Relationship Id="rId10" Type="http://schemas.openxmlformats.org/officeDocument/2006/relationships/hyperlink" Target="https://images.shodan.io/?query=vuln%3ACVE-2019-0708+country%3Ade" TargetMode="External"/><Relationship Id="rId4" Type="http://schemas.openxmlformats.org/officeDocument/2006/relationships/image" Target="../media/image2.svg"/><Relationship Id="rId9"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www.shodan.io/search?query=country%3Ade+port%3A%22445%22+Authentication%3A+%22disabled%22" TargetMode="External"/><Relationship Id="rId11" Type="http://schemas.openxmlformats.org/officeDocument/2006/relationships/image" Target="../media/image58.png"/><Relationship Id="rId5" Type="http://schemas.openxmlformats.org/officeDocument/2006/relationships/image" Target="../media/image3.png"/><Relationship Id="rId10" Type="http://schemas.openxmlformats.org/officeDocument/2006/relationships/image" Target="../media/image57.png"/><Relationship Id="rId4" Type="http://schemas.openxmlformats.org/officeDocument/2006/relationships/image" Target="../media/image2.sv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images.shodan.io/?query=vnc+screenshot.label%3Aloggedin+country%3Ade" TargetMode="External"/><Relationship Id="rId5" Type="http://schemas.openxmlformats.org/officeDocument/2006/relationships/image" Target="../media/image3.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hyperlink" Target="https://images.shodan.io/?query=has_screenshot%3Atrue+country%3A%22DE%22+-screenshot.label%3Adesktop&amp;language=en" TargetMode="Externa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61.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hyperlink" Target="https://www.bsi.bund.de/EN/Themen/Unternehmen-und-Organisationen/Cyber-Sicherheitslage/Reaktion/Vorfallunterstuetzung/vorfallsunterstuetzung_node.html" TargetMode="External"/><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hyperlink" Target="https://www.bsi.bund.de/" TargetMode="External"/><Relationship Id="rId12" Type="http://schemas.openxmlformats.org/officeDocument/2006/relationships/hyperlink" Target="https://www.berlin.de/generalstaatsanwaltschaft/"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bundesnetzagentur.de/" TargetMode="External"/><Relationship Id="rId11" Type="http://schemas.openxmlformats.org/officeDocument/2006/relationships/hyperlink" Target="https://www.bka.de/EN/OurTasks/AreasOfCrime/Cybercrime/cybercrime_node.html" TargetMode="External"/><Relationship Id="rId5" Type="http://schemas.openxmlformats.org/officeDocument/2006/relationships/hyperlink" Target="https://www.recht.bund.de/" TargetMode="External"/><Relationship Id="rId10" Type="http://schemas.openxmlformats.org/officeDocument/2006/relationships/hyperlink" Target="https://www.bsi.bund.de/DE/Themen/Unternehmen-und-Organisationen/Cyber-Sicherheitslage/Reaktion/CERT-Bund/cert-bund_node.html" TargetMode="External"/><Relationship Id="rId4" Type="http://schemas.openxmlformats.org/officeDocument/2006/relationships/image" Target="../media/image2.svg"/><Relationship Id="rId9" Type="http://schemas.openxmlformats.org/officeDocument/2006/relationships/hyperlink" Target="https://www.bsi.bund.de/DE/Themen/Unternehmen-und-Organisationen/Cyber-Sicherheitslage/Reaktion/Vorfallunterstuetzung/vorfallsunterstuetzung_node.html" TargetMode="External"/><Relationship Id="rId1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hyperlink" Target="https://www.linkedin.com/in/pedroaovieira/overlay/about-this-profile/" TargetMode="Externa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sv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D3A16-49D7-B7A7-A2BD-35DEDB7EEB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374C30-24C9-E312-625B-8C79858046FB}"/>
              </a:ext>
            </a:extLst>
          </p:cNvPr>
          <p:cNvSpPr/>
          <p:nvPr/>
        </p:nvSpPr>
        <p:spPr>
          <a:xfrm>
            <a:off x="-762000" y="-42208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5">
              <a:alphaModFix amt="4000"/>
              <a:extLst>
                <a:ext uri="{96DAC541-7B7A-43D3-8B79-37D633B846F1}">
                  <asvg:svgBlip xmlns:asvg="http://schemas.microsoft.com/office/drawing/2016/SVG/main" r:embed="rId6"/>
                </a:ext>
              </a:extLst>
            </a:blip>
            <a:stretch>
              <a:fillRect/>
            </a:stretch>
          </a:blipFill>
        </p:spPr>
        <p:txBody>
          <a:bodyPr/>
          <a:lstStyle/>
          <a:p>
            <a:endParaRPr lang="en-BS" sz="1056"/>
          </a:p>
        </p:txBody>
      </p:sp>
      <p:sp>
        <p:nvSpPr>
          <p:cNvPr id="6" name="TextBox 7">
            <a:extLst>
              <a:ext uri="{FF2B5EF4-FFF2-40B4-BE49-F238E27FC236}">
                <a16:creationId xmlns:a16="http://schemas.microsoft.com/office/drawing/2014/main" id="{DF7F64BE-2100-6ED1-E74A-1D179B6B7979}"/>
              </a:ext>
            </a:extLst>
          </p:cNvPr>
          <p:cNvSpPr txBox="1"/>
          <p:nvPr/>
        </p:nvSpPr>
        <p:spPr>
          <a:xfrm>
            <a:off x="381000" y="7962900"/>
            <a:ext cx="17526000" cy="1015663"/>
          </a:xfrm>
          <a:prstGeom prst="rect">
            <a:avLst/>
          </a:prstGeom>
        </p:spPr>
        <p:txBody>
          <a:bodyPr wrap="square" lIns="0" tIns="0" rIns="0" bIns="0" rtlCol="0" anchor="t">
            <a:spAutoFit/>
          </a:bodyPr>
          <a:lstStyle/>
          <a:p>
            <a:pPr algn="ctr"/>
            <a:r>
              <a:rPr lang="en-US" sz="6600" b="1" dirty="0">
                <a:solidFill>
                  <a:srgbClr val="343434"/>
                </a:solidFill>
                <a:latin typeface="Cooper Hewitt Bold"/>
                <a:ea typeface="Cooper Hewitt Bold"/>
                <a:cs typeface="Cooper Hewitt Bold"/>
                <a:sym typeface="Cooper Hewitt Bold"/>
              </a:rPr>
              <a:t>XC Safety-Security-Reliability Academy 2025</a:t>
            </a:r>
          </a:p>
        </p:txBody>
      </p:sp>
      <p:sp>
        <p:nvSpPr>
          <p:cNvPr id="9" name="TextBox 8">
            <a:extLst>
              <a:ext uri="{FF2B5EF4-FFF2-40B4-BE49-F238E27FC236}">
                <a16:creationId xmlns:a16="http://schemas.microsoft.com/office/drawing/2014/main" id="{87A53249-4C5C-08D1-53E3-4F16DCFCCF86}"/>
              </a:ext>
            </a:extLst>
          </p:cNvPr>
          <p:cNvSpPr txBox="1"/>
          <p:nvPr/>
        </p:nvSpPr>
        <p:spPr>
          <a:xfrm>
            <a:off x="8127441" y="9007363"/>
            <a:ext cx="2033116" cy="430887"/>
          </a:xfrm>
          <a:prstGeom prst="rect">
            <a:avLst/>
          </a:prstGeom>
        </p:spPr>
        <p:txBody>
          <a:bodyPr wrap="square" lIns="0" tIns="0" rIns="0" bIns="0" rtlCol="0" anchor="t">
            <a:spAutoFit/>
          </a:bodyPr>
          <a:lstStyle/>
          <a:p>
            <a:r>
              <a:rPr lang="en-US" sz="2800" dirty="0">
                <a:solidFill>
                  <a:srgbClr val="343434"/>
                </a:solidFill>
                <a:latin typeface="Cooper Hewitt"/>
                <a:ea typeface="Cooper Hewitt"/>
                <a:cs typeface="Cooper Hewitt"/>
                <a:sym typeface="Cooper Hewitt"/>
              </a:rPr>
              <a:t>03/06/2025</a:t>
            </a:r>
          </a:p>
        </p:txBody>
      </p:sp>
      <p:pic>
        <p:nvPicPr>
          <p:cNvPr id="3" name="Grafik 2">
            <a:extLst>
              <a:ext uri="{FF2B5EF4-FFF2-40B4-BE49-F238E27FC236}">
                <a16:creationId xmlns:a16="http://schemas.microsoft.com/office/drawing/2014/main" id="{827E07FC-BB2F-E133-B9D3-A529A59925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7CABC39F-8049-6C0A-A156-A3367942F0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19800" y="1009650"/>
            <a:ext cx="6248400" cy="6248400"/>
          </a:xfrm>
          <a:prstGeom prst="rect">
            <a:avLst/>
          </a:prstGeom>
        </p:spPr>
      </p:pic>
      <p:pic>
        <p:nvPicPr>
          <p:cNvPr id="12" name="Schwachstellen in Deutschland's Cybersicherheit">
            <a:hlinkClick r:id="" action="ppaction://media"/>
            <a:extLst>
              <a:ext uri="{FF2B5EF4-FFF2-40B4-BE49-F238E27FC236}">
                <a16:creationId xmlns:a16="http://schemas.microsoft.com/office/drawing/2014/main" id="{437A58D8-1AF6-AC30-78DE-5C452AEC60B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3934334" y="2714625"/>
            <a:ext cx="2838450" cy="2838450"/>
          </a:xfrm>
          <a:prstGeom prst="rect">
            <a:avLst/>
          </a:prstGeom>
          <a:ln w="38100">
            <a:solidFill>
              <a:schemeClr val="accent6">
                <a:lumMod val="50000"/>
              </a:schemeClr>
            </a:solidFill>
          </a:ln>
        </p:spPr>
      </p:pic>
    </p:spTree>
    <p:extLst>
      <p:ext uri="{BB962C8B-B14F-4D97-AF65-F5344CB8AC3E}">
        <p14:creationId xmlns:p14="http://schemas.microsoft.com/office/powerpoint/2010/main" val="1911518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624"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CAFCE-F05B-7073-A1BF-7E7A8305E6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A71FE9-6AE5-898A-BDE8-11B0F9432F6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C62A7589-96F4-AB94-8D94-7EAAB76076C0}"/>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Vulnerability - Statistics by Severity</a:t>
            </a:r>
            <a:endParaRPr lang="en-BS" sz="4800" b="1" dirty="0"/>
          </a:p>
        </p:txBody>
      </p:sp>
      <p:sp>
        <p:nvSpPr>
          <p:cNvPr id="5" name="TextBox 15">
            <a:extLst>
              <a:ext uri="{FF2B5EF4-FFF2-40B4-BE49-F238E27FC236}">
                <a16:creationId xmlns:a16="http://schemas.microsoft.com/office/drawing/2014/main" id="{0B98578D-0A42-9E2D-E5E3-0D3F698A39E1}"/>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10</a:t>
            </a:fld>
            <a:endParaRPr lang="en-US" sz="1501" b="1" dirty="0">
              <a:solidFill>
                <a:srgbClr val="343434"/>
              </a:solidFill>
              <a:latin typeface="DM Sans Bold"/>
              <a:ea typeface="DM Sans Bold"/>
              <a:cs typeface="DM Sans Bold"/>
              <a:sym typeface="DM Sans Bold"/>
            </a:endParaRPr>
          </a:p>
        </p:txBody>
      </p:sp>
      <p:pic>
        <p:nvPicPr>
          <p:cNvPr id="6" name="Content Placeholder 12">
            <a:extLst>
              <a:ext uri="{FF2B5EF4-FFF2-40B4-BE49-F238E27FC236}">
                <a16:creationId xmlns:a16="http://schemas.microsoft.com/office/drawing/2014/main" id="{76F530D8-DC5D-40BB-5216-855D1E1B9E74}"/>
              </a:ext>
            </a:extLst>
          </p:cNvPr>
          <p:cNvPicPr>
            <a:picLocks noGrp="1" noChangeAspect="1"/>
          </p:cNvPicPr>
          <p:nvPr>
            <p:ph idx="1"/>
          </p:nvPr>
        </p:nvPicPr>
        <p:blipFill>
          <a:blip r:embed="rId5"/>
          <a:stretch>
            <a:fillRect/>
          </a:stretch>
        </p:blipFill>
        <p:spPr>
          <a:xfrm>
            <a:off x="14002485" y="4581256"/>
            <a:ext cx="3304127" cy="2485537"/>
          </a:xfrm>
          <a:prstGeom prst="rect">
            <a:avLst/>
          </a:prstGeom>
        </p:spPr>
      </p:pic>
      <p:pic>
        <p:nvPicPr>
          <p:cNvPr id="13" name="Grafik 2">
            <a:extLst>
              <a:ext uri="{FF2B5EF4-FFF2-40B4-BE49-F238E27FC236}">
                <a16:creationId xmlns:a16="http://schemas.microsoft.com/office/drawing/2014/main" id="{432AE034-E28C-A9D5-C301-722799302E8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8CE4D869-3F23-8C8C-DE9F-A95B96EEDF09}"/>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8" name="Graphic 7">
            <a:extLst>
              <a:ext uri="{FF2B5EF4-FFF2-40B4-BE49-F238E27FC236}">
                <a16:creationId xmlns:a16="http://schemas.microsoft.com/office/drawing/2014/main" id="{0CCD03EE-5527-D944-DE55-D42AAB6BA7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3600" y="2663827"/>
            <a:ext cx="10917048" cy="6320396"/>
          </a:xfrm>
          <a:prstGeom prst="rect">
            <a:avLst/>
          </a:prstGeom>
        </p:spPr>
      </p:pic>
      <p:sp>
        <p:nvSpPr>
          <p:cNvPr id="11" name="Content Placeholder 2">
            <a:extLst>
              <a:ext uri="{FF2B5EF4-FFF2-40B4-BE49-F238E27FC236}">
                <a16:creationId xmlns:a16="http://schemas.microsoft.com/office/drawing/2014/main" id="{FEAE8F43-054B-0F24-3B95-0E09A7C7F9EC}"/>
              </a:ext>
            </a:extLst>
          </p:cNvPr>
          <p:cNvSpPr txBox="1">
            <a:spLocks/>
          </p:cNvSpPr>
          <p:nvPr/>
        </p:nvSpPr>
        <p:spPr>
          <a:xfrm>
            <a:off x="9753600" y="9177784"/>
            <a:ext cx="2514600" cy="38694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t>Source NVD 29/05/2025</a:t>
            </a:r>
            <a:endParaRPr lang="pt-BR" sz="1600" dirty="0"/>
          </a:p>
        </p:txBody>
      </p:sp>
    </p:spTree>
    <p:extLst>
      <p:ext uri="{BB962C8B-B14F-4D97-AF65-F5344CB8AC3E}">
        <p14:creationId xmlns:p14="http://schemas.microsoft.com/office/powerpoint/2010/main" val="624157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F468-678A-F6D7-73C5-CC91B56C8BD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827DE19-881A-EE7E-37A7-1941087AAEA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B572492C-105F-F9CE-55EE-757B08622EFD}"/>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Vulnerability  - Examples from Shodan.io</a:t>
            </a:r>
            <a:endParaRPr lang="en-BS" sz="4800" b="1" dirty="0"/>
          </a:p>
        </p:txBody>
      </p:sp>
      <p:sp>
        <p:nvSpPr>
          <p:cNvPr id="5" name="TextBox 15">
            <a:extLst>
              <a:ext uri="{FF2B5EF4-FFF2-40B4-BE49-F238E27FC236}">
                <a16:creationId xmlns:a16="http://schemas.microsoft.com/office/drawing/2014/main" id="{46FA9415-1270-3C46-3B66-A3693124D933}"/>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11</a:t>
            </a:fld>
            <a:endParaRPr lang="en-US" sz="1501" b="1" dirty="0">
              <a:solidFill>
                <a:srgbClr val="343434"/>
              </a:solidFill>
              <a:latin typeface="DM Sans Bold"/>
              <a:ea typeface="DM Sans Bold"/>
              <a:cs typeface="DM Sans Bold"/>
              <a:sym typeface="DM Sans Bold"/>
            </a:endParaRPr>
          </a:p>
        </p:txBody>
      </p:sp>
      <p:graphicFrame>
        <p:nvGraphicFramePr>
          <p:cNvPr id="4" name="Table 5">
            <a:extLst>
              <a:ext uri="{FF2B5EF4-FFF2-40B4-BE49-F238E27FC236}">
                <a16:creationId xmlns:a16="http://schemas.microsoft.com/office/drawing/2014/main" id="{A7BF0E85-6404-CDC7-09A5-F995356EC78A}"/>
              </a:ext>
            </a:extLst>
          </p:cNvPr>
          <p:cNvGraphicFramePr>
            <a:graphicFrameLocks noGrp="1"/>
          </p:cNvGraphicFramePr>
          <p:nvPr>
            <p:ph idx="1"/>
            <p:extLst>
              <p:ext uri="{D42A27DB-BD31-4B8C-83A1-F6EECF244321}">
                <p14:modId xmlns:p14="http://schemas.microsoft.com/office/powerpoint/2010/main" val="1688092033"/>
              </p:ext>
            </p:extLst>
          </p:nvPr>
        </p:nvGraphicFramePr>
        <p:xfrm>
          <a:off x="1276350" y="2620963"/>
          <a:ext cx="16021050" cy="6643353"/>
        </p:xfrm>
        <a:graphic>
          <a:graphicData uri="http://schemas.openxmlformats.org/drawingml/2006/table">
            <a:tbl>
              <a:tblPr firstRow="1" bandRow="1">
                <a:tableStyleId>{5C22544A-7EE6-4342-B048-85BDC9FD1C3A}</a:tableStyleId>
              </a:tblPr>
              <a:tblGrid>
                <a:gridCol w="5340350">
                  <a:extLst>
                    <a:ext uri="{9D8B030D-6E8A-4147-A177-3AD203B41FA5}">
                      <a16:colId xmlns:a16="http://schemas.microsoft.com/office/drawing/2014/main" val="1868574947"/>
                    </a:ext>
                  </a:extLst>
                </a:gridCol>
                <a:gridCol w="5340350">
                  <a:extLst>
                    <a:ext uri="{9D8B030D-6E8A-4147-A177-3AD203B41FA5}">
                      <a16:colId xmlns:a16="http://schemas.microsoft.com/office/drawing/2014/main" val="4103802277"/>
                    </a:ext>
                  </a:extLst>
                </a:gridCol>
                <a:gridCol w="5340350">
                  <a:extLst>
                    <a:ext uri="{9D8B030D-6E8A-4147-A177-3AD203B41FA5}">
                      <a16:colId xmlns:a16="http://schemas.microsoft.com/office/drawing/2014/main" val="4289972319"/>
                    </a:ext>
                  </a:extLst>
                </a:gridCol>
              </a:tblGrid>
              <a:tr h="757604">
                <a:tc>
                  <a:txBody>
                    <a:bodyPr/>
                    <a:lstStyle/>
                    <a:p>
                      <a:pPr algn="ctr"/>
                      <a:r>
                        <a:rPr lang="en-US" sz="2800" dirty="0"/>
                        <a:t>Default/No Password</a:t>
                      </a:r>
                    </a:p>
                  </a:txBody>
                  <a:tcPr anchor="ctr">
                    <a:solidFill>
                      <a:schemeClr val="accent6">
                        <a:lumMod val="50000"/>
                      </a:schemeClr>
                    </a:solidFill>
                  </a:tcPr>
                </a:tc>
                <a:tc>
                  <a:txBody>
                    <a:bodyPr/>
                    <a:lstStyle/>
                    <a:p>
                      <a:pPr algn="ctr"/>
                      <a:r>
                        <a:rPr lang="en-US" sz="2800" dirty="0"/>
                        <a:t>Industrial Control Systems</a:t>
                      </a:r>
                    </a:p>
                  </a:txBody>
                  <a:tcPr anchor="ctr">
                    <a:solidFill>
                      <a:schemeClr val="accent6">
                        <a:lumMod val="50000"/>
                      </a:schemeClr>
                    </a:solidFill>
                  </a:tcPr>
                </a:tc>
                <a:tc>
                  <a:txBody>
                    <a:bodyPr/>
                    <a:lstStyle/>
                    <a:p>
                      <a:pPr algn="ctr"/>
                      <a:r>
                        <a:rPr lang="en-US" sz="2800" dirty="0"/>
                        <a:t>Vulnerable Systems</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6" name="Content Placeholder 11">
            <a:extLst>
              <a:ext uri="{FF2B5EF4-FFF2-40B4-BE49-F238E27FC236}">
                <a16:creationId xmlns:a16="http://schemas.microsoft.com/office/drawing/2014/main" id="{99571390-3380-170D-40EC-C9479A9E9142}"/>
              </a:ext>
            </a:extLst>
          </p:cNvPr>
          <p:cNvPicPr>
            <a:picLocks noChangeAspect="1"/>
          </p:cNvPicPr>
          <p:nvPr/>
        </p:nvPicPr>
        <p:blipFill>
          <a:blip r:embed="rId5"/>
          <a:stretch>
            <a:fillRect/>
          </a:stretch>
        </p:blipFill>
        <p:spPr>
          <a:xfrm>
            <a:off x="1662344" y="3468622"/>
            <a:ext cx="4738456" cy="2674934"/>
          </a:xfrm>
          <a:prstGeom prst="rect">
            <a:avLst/>
          </a:prstGeom>
        </p:spPr>
      </p:pic>
      <p:pic>
        <p:nvPicPr>
          <p:cNvPr id="8" name="Content Placeholder 10">
            <a:extLst>
              <a:ext uri="{FF2B5EF4-FFF2-40B4-BE49-F238E27FC236}">
                <a16:creationId xmlns:a16="http://schemas.microsoft.com/office/drawing/2014/main" id="{3DE53B88-012F-EF24-458C-08324686B262}"/>
              </a:ext>
            </a:extLst>
          </p:cNvPr>
          <p:cNvPicPr>
            <a:picLocks noChangeAspect="1"/>
          </p:cNvPicPr>
          <p:nvPr/>
        </p:nvPicPr>
        <p:blipFill>
          <a:blip r:embed="rId6"/>
          <a:stretch>
            <a:fillRect/>
          </a:stretch>
        </p:blipFill>
        <p:spPr>
          <a:xfrm>
            <a:off x="7572702" y="3468622"/>
            <a:ext cx="3509568" cy="2620223"/>
          </a:xfrm>
          <a:prstGeom prst="rect">
            <a:avLst/>
          </a:prstGeom>
        </p:spPr>
      </p:pic>
      <p:pic>
        <p:nvPicPr>
          <p:cNvPr id="10" name="Content Placeholder 11">
            <a:extLst>
              <a:ext uri="{FF2B5EF4-FFF2-40B4-BE49-F238E27FC236}">
                <a16:creationId xmlns:a16="http://schemas.microsoft.com/office/drawing/2014/main" id="{7EF543AD-5DEB-1A34-7F3A-6324A97A37CD}"/>
              </a:ext>
            </a:extLst>
          </p:cNvPr>
          <p:cNvPicPr>
            <a:picLocks noChangeAspect="1"/>
          </p:cNvPicPr>
          <p:nvPr/>
        </p:nvPicPr>
        <p:blipFill>
          <a:blip r:embed="rId7"/>
          <a:stretch>
            <a:fillRect/>
          </a:stretch>
        </p:blipFill>
        <p:spPr>
          <a:xfrm>
            <a:off x="7299434" y="6143556"/>
            <a:ext cx="4048899" cy="3061098"/>
          </a:xfrm>
          <a:prstGeom prst="rect">
            <a:avLst/>
          </a:prstGeom>
        </p:spPr>
      </p:pic>
      <p:pic>
        <p:nvPicPr>
          <p:cNvPr id="11" name="Content Placeholder 14">
            <a:extLst>
              <a:ext uri="{FF2B5EF4-FFF2-40B4-BE49-F238E27FC236}">
                <a16:creationId xmlns:a16="http://schemas.microsoft.com/office/drawing/2014/main" id="{E5D5C4DA-A995-E5A4-F3A7-8D6A011F4FD9}"/>
              </a:ext>
            </a:extLst>
          </p:cNvPr>
          <p:cNvPicPr>
            <a:picLocks noChangeAspect="1"/>
          </p:cNvPicPr>
          <p:nvPr/>
        </p:nvPicPr>
        <p:blipFill>
          <a:blip r:embed="rId8"/>
          <a:stretch>
            <a:fillRect/>
          </a:stretch>
        </p:blipFill>
        <p:spPr>
          <a:xfrm>
            <a:off x="12801600" y="3437090"/>
            <a:ext cx="3633960" cy="2830767"/>
          </a:xfrm>
          <a:prstGeom prst="rect">
            <a:avLst/>
          </a:prstGeom>
        </p:spPr>
      </p:pic>
      <p:pic>
        <p:nvPicPr>
          <p:cNvPr id="12" name="Content Placeholder 15">
            <a:extLst>
              <a:ext uri="{FF2B5EF4-FFF2-40B4-BE49-F238E27FC236}">
                <a16:creationId xmlns:a16="http://schemas.microsoft.com/office/drawing/2014/main" id="{5B328ACB-340D-7065-E1C7-6FA274DC4F44}"/>
              </a:ext>
            </a:extLst>
          </p:cNvPr>
          <p:cNvPicPr>
            <a:picLocks noChangeAspect="1"/>
          </p:cNvPicPr>
          <p:nvPr/>
        </p:nvPicPr>
        <p:blipFill>
          <a:blip r:embed="rId9"/>
          <a:stretch>
            <a:fillRect/>
          </a:stretch>
        </p:blipFill>
        <p:spPr>
          <a:xfrm>
            <a:off x="12801600" y="6346229"/>
            <a:ext cx="3633959" cy="2842694"/>
          </a:xfrm>
          <a:prstGeom prst="rect">
            <a:avLst/>
          </a:prstGeom>
        </p:spPr>
      </p:pic>
      <p:pic>
        <p:nvPicPr>
          <p:cNvPr id="13" name="Content Placeholder 13">
            <a:extLst>
              <a:ext uri="{FF2B5EF4-FFF2-40B4-BE49-F238E27FC236}">
                <a16:creationId xmlns:a16="http://schemas.microsoft.com/office/drawing/2014/main" id="{8234F71A-7FA1-6635-8030-39BE9EFB6D4E}"/>
              </a:ext>
            </a:extLst>
          </p:cNvPr>
          <p:cNvPicPr>
            <a:picLocks noChangeAspect="1"/>
          </p:cNvPicPr>
          <p:nvPr/>
        </p:nvPicPr>
        <p:blipFill>
          <a:blip r:embed="rId10"/>
          <a:stretch>
            <a:fillRect/>
          </a:stretch>
        </p:blipFill>
        <p:spPr>
          <a:xfrm>
            <a:off x="1692166" y="6232874"/>
            <a:ext cx="4708634" cy="2949226"/>
          </a:xfrm>
          <a:prstGeom prst="rect">
            <a:avLst/>
          </a:prstGeom>
        </p:spPr>
      </p:pic>
      <p:pic>
        <p:nvPicPr>
          <p:cNvPr id="17" name="Grafik 2">
            <a:extLst>
              <a:ext uri="{FF2B5EF4-FFF2-40B4-BE49-F238E27FC236}">
                <a16:creationId xmlns:a16="http://schemas.microsoft.com/office/drawing/2014/main" id="{5163A10D-0D03-7204-C376-8232098207B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12">
            <a:extLst>
              <a:ext uri="{FF2B5EF4-FFF2-40B4-BE49-F238E27FC236}">
                <a16:creationId xmlns:a16="http://schemas.microsoft.com/office/drawing/2014/main" id="{2A13DA9F-ADFB-93B3-29D0-ECFAF4EEFC2B}"/>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426647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17FC8-4494-7CA5-9A51-1AB47F8019B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79B7152-4B40-698C-1672-3F1652F53A4A}"/>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a:p>
        </p:txBody>
      </p:sp>
      <p:sp>
        <p:nvSpPr>
          <p:cNvPr id="7" name="TextBox 7">
            <a:extLst>
              <a:ext uri="{FF2B5EF4-FFF2-40B4-BE49-F238E27FC236}">
                <a16:creationId xmlns:a16="http://schemas.microsoft.com/office/drawing/2014/main" id="{3A76965F-6966-12EB-D39A-E64A08F43FEB}"/>
              </a:ext>
            </a:extLst>
          </p:cNvPr>
          <p:cNvSpPr txBox="1"/>
          <p:nvPr/>
        </p:nvSpPr>
        <p:spPr>
          <a:xfrm>
            <a:off x="1198500" y="4352841"/>
            <a:ext cx="15395553" cy="1956754"/>
          </a:xfrm>
          <a:prstGeom prst="rect">
            <a:avLst/>
          </a:prstGeom>
        </p:spPr>
        <p:txBody>
          <a:bodyPr wrap="square" lIns="0" tIns="0" rIns="0" bIns="0" rtlCol="0" anchor="t">
            <a:spAutoFit/>
          </a:bodyPr>
          <a:lstStyle/>
          <a:p>
            <a:pPr>
              <a:lnSpc>
                <a:spcPts val="16819"/>
              </a:lnSpc>
            </a:pPr>
            <a:r>
              <a:rPr lang="en-US" sz="9600" b="1" dirty="0">
                <a:solidFill>
                  <a:srgbClr val="343434"/>
                </a:solidFill>
                <a:latin typeface="Cooper Hewitt Bold"/>
                <a:ea typeface="Cooper Hewitt Bold"/>
                <a:cs typeface="Cooper Hewitt Bold"/>
                <a:sym typeface="Cooper Hewitt Bold"/>
              </a:rPr>
              <a:t>Common Attack Vectors</a:t>
            </a:r>
          </a:p>
        </p:txBody>
      </p:sp>
      <p:sp>
        <p:nvSpPr>
          <p:cNvPr id="4" name="TextBox 15">
            <a:extLst>
              <a:ext uri="{FF2B5EF4-FFF2-40B4-BE49-F238E27FC236}">
                <a16:creationId xmlns:a16="http://schemas.microsoft.com/office/drawing/2014/main" id="{05893F6A-9411-72BD-DC1A-81A8283712F8}"/>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12</a:t>
            </a:fld>
            <a:endParaRPr lang="en-US" sz="1501" b="1" dirty="0">
              <a:solidFill>
                <a:srgbClr val="343434"/>
              </a:solidFill>
              <a:latin typeface="DM Sans Bold"/>
              <a:ea typeface="DM Sans Bold"/>
              <a:cs typeface="DM Sans Bold"/>
              <a:sym typeface="DM Sans Bold"/>
            </a:endParaRPr>
          </a:p>
        </p:txBody>
      </p:sp>
      <p:sp>
        <p:nvSpPr>
          <p:cNvPr id="3" name="TextBox 2">
            <a:extLst>
              <a:ext uri="{FF2B5EF4-FFF2-40B4-BE49-F238E27FC236}">
                <a16:creationId xmlns:a16="http://schemas.microsoft.com/office/drawing/2014/main" id="{330A8396-897C-917F-7A17-63FE0AF9F66D}"/>
              </a:ext>
            </a:extLst>
          </p:cNvPr>
          <p:cNvSpPr txBox="1"/>
          <p:nvPr/>
        </p:nvSpPr>
        <p:spPr>
          <a:xfrm>
            <a:off x="1198500" y="6377049"/>
            <a:ext cx="5486400" cy="533400"/>
          </a:xfrm>
          <a:prstGeom prst="rect">
            <a:avLst/>
          </a:prstGeom>
          <a:noFill/>
        </p:spPr>
        <p:txBody>
          <a:bodyPr wrap="square" lIns="0" tIns="0" rIns="0" bIns="0" rtlCol="0">
            <a:noAutofit/>
          </a:bodyPr>
          <a:lstStyle/>
          <a:p>
            <a:pPr defTabSz="1016264">
              <a:spcBef>
                <a:spcPts val="556"/>
              </a:spcBef>
            </a:pPr>
            <a:r>
              <a:rPr lang="en-US" sz="2800" dirty="0"/>
              <a:t>Easy-Peasy</a:t>
            </a:r>
          </a:p>
        </p:txBody>
      </p:sp>
      <p:pic>
        <p:nvPicPr>
          <p:cNvPr id="11" name="Grafik 2">
            <a:extLst>
              <a:ext uri="{FF2B5EF4-FFF2-40B4-BE49-F238E27FC236}">
                <a16:creationId xmlns:a16="http://schemas.microsoft.com/office/drawing/2014/main" id="{3413EF5F-D42D-6059-2FF2-6246848ADB1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2">
            <a:extLst>
              <a:ext uri="{FF2B5EF4-FFF2-40B4-BE49-F238E27FC236}">
                <a16:creationId xmlns:a16="http://schemas.microsoft.com/office/drawing/2014/main" id="{839E7535-8E6F-EE3C-745D-64359C409E27}"/>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1032552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39059-BADE-9121-D9FE-43E62E2E44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EC7475-B43B-B3BD-EB0F-7B98BDB99FA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4E5E232A-91E1-0A45-94BD-43CAAFBDFDAA}"/>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Common Attack Vectors - Credentials</a:t>
            </a:r>
            <a:endParaRPr lang="en-BS" sz="4800" b="1" dirty="0"/>
          </a:p>
        </p:txBody>
      </p:sp>
      <p:sp>
        <p:nvSpPr>
          <p:cNvPr id="4" name="TextBox 15">
            <a:extLst>
              <a:ext uri="{FF2B5EF4-FFF2-40B4-BE49-F238E27FC236}">
                <a16:creationId xmlns:a16="http://schemas.microsoft.com/office/drawing/2014/main" id="{0F71022D-0407-BE42-FF57-16489ED0CDEE}"/>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13</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4EE506A5-4D22-0258-CBDA-272B338E720D}"/>
              </a:ext>
            </a:extLst>
          </p:cNvPr>
          <p:cNvGraphicFramePr>
            <a:graphicFrameLocks noGrp="1"/>
          </p:cNvGraphicFramePr>
          <p:nvPr>
            <p:ph idx="1"/>
            <p:extLst>
              <p:ext uri="{D42A27DB-BD31-4B8C-83A1-F6EECF244321}">
                <p14:modId xmlns:p14="http://schemas.microsoft.com/office/powerpoint/2010/main" val="143142802"/>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757604">
                <a:tc>
                  <a:txBody>
                    <a:bodyPr/>
                    <a:lstStyle/>
                    <a:p>
                      <a:pPr algn="ctr"/>
                      <a:r>
                        <a:rPr lang="en-US" sz="2800" dirty="0"/>
                        <a:t>Insecure</a:t>
                      </a:r>
                    </a:p>
                  </a:txBody>
                  <a:tcPr anchor="ctr">
                    <a:solidFill>
                      <a:schemeClr val="accent6">
                        <a:lumMod val="50000"/>
                      </a:schemeClr>
                    </a:solidFill>
                  </a:tcPr>
                </a:tc>
                <a:tc>
                  <a:txBody>
                    <a:bodyPr/>
                    <a:lstStyle/>
                    <a:p>
                      <a:pPr algn="ctr"/>
                      <a:r>
                        <a:rPr lang="en-US" sz="2800" dirty="0"/>
                        <a:t>Compromised/Leaked</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pPr marL="457200" indent="-457200">
                        <a:buFont typeface="Arial" panose="020B0604020202020204" pitchFamily="34" charset="0"/>
                        <a:buChar char="•"/>
                      </a:pPr>
                      <a:r>
                        <a:rPr lang="en-US" sz="3200" dirty="0"/>
                        <a:t>No password</a:t>
                      </a:r>
                    </a:p>
                    <a:p>
                      <a:pPr marL="457200" indent="-457200">
                        <a:buFont typeface="Arial" panose="020B0604020202020204" pitchFamily="34" charset="0"/>
                        <a:buChar char="•"/>
                      </a:pPr>
                      <a:r>
                        <a:rPr lang="en-US" sz="3200" dirty="0"/>
                        <a:t>Default credentials (admin/admin)</a:t>
                      </a:r>
                    </a:p>
                    <a:p>
                      <a:pPr marL="457200" indent="-457200">
                        <a:buFont typeface="Arial" panose="020B0604020202020204" pitchFamily="34" charset="0"/>
                        <a:buChar char="•"/>
                      </a:pPr>
                      <a:r>
                        <a:rPr lang="en-US" sz="3200" dirty="0"/>
                        <a:t>Weak passwords</a:t>
                      </a:r>
                    </a:p>
                    <a:p>
                      <a:pPr marL="457200" indent="-457200">
                        <a:buFont typeface="Arial" panose="020B0604020202020204" pitchFamily="34" charset="0"/>
                        <a:buChar char="•"/>
                      </a:pPr>
                      <a:r>
                        <a:rPr lang="en-US" sz="3200" dirty="0"/>
                        <a:t>Reused passwords</a:t>
                      </a:r>
                    </a:p>
                    <a:p>
                      <a:endParaRPr lang="en-US" sz="900" dirty="0"/>
                    </a:p>
                  </a:txBody>
                  <a:tcPr>
                    <a:solidFill>
                      <a:schemeClr val="accent6">
                        <a:lumMod val="20000"/>
                        <a:lumOff val="80000"/>
                      </a:schemeClr>
                    </a:solidFill>
                  </a:tcPr>
                </a:tc>
                <a:tc>
                  <a:txBody>
                    <a:bodyPr/>
                    <a:lstStyle/>
                    <a:p>
                      <a:pPr marL="457200" indent="-457200">
                        <a:buFont typeface="Arial" panose="020B0604020202020204" pitchFamily="34" charset="0"/>
                        <a:buChar char="•"/>
                      </a:pPr>
                      <a:r>
                        <a:rPr lang="en-US" sz="3200" kern="1200" dirty="0">
                          <a:solidFill>
                            <a:schemeClr val="dk1"/>
                          </a:solidFill>
                          <a:latin typeface="+mn-lt"/>
                          <a:ea typeface="+mn-ea"/>
                          <a:cs typeface="+mn-cs"/>
                        </a:rPr>
                        <a:t>Hacked legitime sites leaked user information and credentials</a:t>
                      </a:r>
                    </a:p>
                    <a:p>
                      <a:pPr marL="457200" indent="-457200">
                        <a:buFont typeface="Arial" panose="020B0604020202020204" pitchFamily="34" charset="0"/>
                        <a:buChar char="•"/>
                      </a:pPr>
                      <a:r>
                        <a:rPr lang="en-US" sz="3200" kern="1200" dirty="0">
                          <a:solidFill>
                            <a:schemeClr val="dk1"/>
                          </a:solidFill>
                          <a:latin typeface="+mn-lt"/>
                          <a:ea typeface="+mn-ea"/>
                          <a:cs typeface="+mn-cs"/>
                        </a:rPr>
                        <a:t>Mother of all breaches reveals 26 billion records</a:t>
                      </a:r>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6" name="Picture 5">
            <a:hlinkClick r:id="rId5"/>
            <a:extLst>
              <a:ext uri="{FF2B5EF4-FFF2-40B4-BE49-F238E27FC236}">
                <a16:creationId xmlns:a16="http://schemas.microsoft.com/office/drawing/2014/main" id="{AEA5BF3E-4A77-5CDD-6B19-248B966521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9800" y="5666341"/>
            <a:ext cx="6267127" cy="3363359"/>
          </a:xfrm>
          <a:prstGeom prst="rect">
            <a:avLst/>
          </a:prstGeom>
        </p:spPr>
      </p:pic>
      <p:pic>
        <p:nvPicPr>
          <p:cNvPr id="7" name="Picture 6">
            <a:hlinkClick r:id="rId7"/>
            <a:extLst>
              <a:ext uri="{FF2B5EF4-FFF2-40B4-BE49-F238E27FC236}">
                <a16:creationId xmlns:a16="http://schemas.microsoft.com/office/drawing/2014/main" id="{25CCD423-DF5F-ED19-2B59-9752C17FB345}"/>
              </a:ext>
            </a:extLst>
          </p:cNvPr>
          <p:cNvPicPr>
            <a:picLocks noChangeAspect="1"/>
          </p:cNvPicPr>
          <p:nvPr/>
        </p:nvPicPr>
        <p:blipFill>
          <a:blip r:embed="rId8"/>
          <a:stretch>
            <a:fillRect/>
          </a:stretch>
        </p:blipFill>
        <p:spPr>
          <a:xfrm>
            <a:off x="9372600" y="6057900"/>
            <a:ext cx="7465762" cy="2527594"/>
          </a:xfrm>
          <a:prstGeom prst="rect">
            <a:avLst/>
          </a:prstGeom>
          <a:ln w="38100">
            <a:solidFill>
              <a:schemeClr val="accent6">
                <a:lumMod val="50000"/>
              </a:schemeClr>
            </a:solidFill>
          </a:ln>
        </p:spPr>
      </p:pic>
      <p:pic>
        <p:nvPicPr>
          <p:cNvPr id="13" name="Grafik 2">
            <a:extLst>
              <a:ext uri="{FF2B5EF4-FFF2-40B4-BE49-F238E27FC236}">
                <a16:creationId xmlns:a16="http://schemas.microsoft.com/office/drawing/2014/main" id="{C03FB697-C068-AB8A-AEDA-CB516F50255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2CF6102C-1913-86AF-D7FB-87DDBC2431E8}"/>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137158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D4FE8-9A7B-D7E0-B2D4-9AB0DA86DBE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5A0E61-7954-21A8-41A5-9B154742905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764A7819-60F6-0F6B-7120-AB6D246697CC}"/>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Common Attack Vectors - Misconfiguration</a:t>
            </a:r>
            <a:endParaRPr lang="en-BS" sz="4800" b="1" dirty="0"/>
          </a:p>
        </p:txBody>
      </p:sp>
      <p:sp>
        <p:nvSpPr>
          <p:cNvPr id="4" name="TextBox 15">
            <a:extLst>
              <a:ext uri="{FF2B5EF4-FFF2-40B4-BE49-F238E27FC236}">
                <a16:creationId xmlns:a16="http://schemas.microsoft.com/office/drawing/2014/main" id="{32569389-2755-A3E3-0974-9ADB1C20FF4A}"/>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14</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ED236328-82BB-3A8F-ABFC-013285A5ED42}"/>
              </a:ext>
            </a:extLst>
          </p:cNvPr>
          <p:cNvGraphicFramePr>
            <a:graphicFrameLocks noGrp="1"/>
          </p:cNvGraphicFramePr>
          <p:nvPr>
            <p:ph idx="1"/>
            <p:extLst>
              <p:ext uri="{D42A27DB-BD31-4B8C-83A1-F6EECF244321}">
                <p14:modId xmlns:p14="http://schemas.microsoft.com/office/powerpoint/2010/main" val="3342283676"/>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757604">
                <a:tc>
                  <a:txBody>
                    <a:bodyPr/>
                    <a:lstStyle/>
                    <a:p>
                      <a:pPr algn="ctr"/>
                      <a:r>
                        <a:rPr lang="en-US" sz="2800" dirty="0"/>
                        <a:t>Shared Folder – Authentication disabled</a:t>
                      </a:r>
                    </a:p>
                  </a:txBody>
                  <a:tcPr anchor="ctr">
                    <a:solidFill>
                      <a:schemeClr val="accent6">
                        <a:lumMod val="50000"/>
                      </a:schemeClr>
                    </a:solidFill>
                  </a:tcPr>
                </a:tc>
                <a:tc>
                  <a:txBody>
                    <a:bodyPr/>
                    <a:lstStyle/>
                    <a:p>
                      <a:pPr algn="ctr"/>
                      <a:r>
                        <a:rPr lang="en-US" sz="2800" dirty="0"/>
                        <a:t>WordPress site – Configuration available</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6" name="Picture 5">
            <a:extLst>
              <a:ext uri="{FF2B5EF4-FFF2-40B4-BE49-F238E27FC236}">
                <a16:creationId xmlns:a16="http://schemas.microsoft.com/office/drawing/2014/main" id="{870128E0-9038-6BC9-6EDF-09DCFB643592}"/>
              </a:ext>
            </a:extLst>
          </p:cNvPr>
          <p:cNvPicPr>
            <a:picLocks noChangeAspect="1"/>
          </p:cNvPicPr>
          <p:nvPr/>
        </p:nvPicPr>
        <p:blipFill>
          <a:blip r:embed="rId5"/>
          <a:stretch>
            <a:fillRect/>
          </a:stretch>
        </p:blipFill>
        <p:spPr>
          <a:xfrm>
            <a:off x="9753600" y="3458386"/>
            <a:ext cx="6629400" cy="5738492"/>
          </a:xfrm>
          <a:prstGeom prst="rect">
            <a:avLst/>
          </a:prstGeom>
        </p:spPr>
      </p:pic>
      <p:pic>
        <p:nvPicPr>
          <p:cNvPr id="18" name="Grafik 2">
            <a:extLst>
              <a:ext uri="{FF2B5EF4-FFF2-40B4-BE49-F238E27FC236}">
                <a16:creationId xmlns:a16="http://schemas.microsoft.com/office/drawing/2014/main" id="{5AD36C36-F2A2-EF04-DF18-9292330EB5C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12">
            <a:extLst>
              <a:ext uri="{FF2B5EF4-FFF2-40B4-BE49-F238E27FC236}">
                <a16:creationId xmlns:a16="http://schemas.microsoft.com/office/drawing/2014/main" id="{801732C0-7C41-CAC3-D5E4-83C39802E454}"/>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grpSp>
        <p:nvGrpSpPr>
          <p:cNvPr id="12" name="Group 11">
            <a:extLst>
              <a:ext uri="{FF2B5EF4-FFF2-40B4-BE49-F238E27FC236}">
                <a16:creationId xmlns:a16="http://schemas.microsoft.com/office/drawing/2014/main" id="{33D585F2-3BA3-1434-E7D9-11650763FEEC}"/>
              </a:ext>
            </a:extLst>
          </p:cNvPr>
          <p:cNvGrpSpPr/>
          <p:nvPr/>
        </p:nvGrpSpPr>
        <p:grpSpPr>
          <a:xfrm>
            <a:off x="2895600" y="3924300"/>
            <a:ext cx="4668841" cy="4664075"/>
            <a:chOff x="4958501" y="3603625"/>
            <a:chExt cx="3935416" cy="4173637"/>
          </a:xfrm>
        </p:grpSpPr>
        <p:pic>
          <p:nvPicPr>
            <p:cNvPr id="11" name="Picture 10">
              <a:extLst>
                <a:ext uri="{FF2B5EF4-FFF2-40B4-BE49-F238E27FC236}">
                  <a16:creationId xmlns:a16="http://schemas.microsoft.com/office/drawing/2014/main" id="{732B596D-80A6-0B94-A4C9-9401927AEFE7}"/>
                </a:ext>
              </a:extLst>
            </p:cNvPr>
            <p:cNvPicPr>
              <a:picLocks noChangeAspect="1"/>
            </p:cNvPicPr>
            <p:nvPr/>
          </p:nvPicPr>
          <p:blipFill>
            <a:blip r:embed="rId7"/>
            <a:stretch>
              <a:fillRect/>
            </a:stretch>
          </p:blipFill>
          <p:spPr>
            <a:xfrm>
              <a:off x="4958501" y="3603625"/>
              <a:ext cx="3935416" cy="4173637"/>
            </a:xfrm>
            <a:prstGeom prst="rect">
              <a:avLst/>
            </a:prstGeom>
          </p:spPr>
        </p:pic>
        <p:sp>
          <p:nvSpPr>
            <p:cNvPr id="16" name="Rectangle 15">
              <a:extLst>
                <a:ext uri="{FF2B5EF4-FFF2-40B4-BE49-F238E27FC236}">
                  <a16:creationId xmlns:a16="http://schemas.microsoft.com/office/drawing/2014/main" id="{2A67DD57-6E3D-CF66-E5BC-69F3105985AD}"/>
                </a:ext>
              </a:extLst>
            </p:cNvPr>
            <p:cNvSpPr/>
            <p:nvPr/>
          </p:nvSpPr>
          <p:spPr>
            <a:xfrm>
              <a:off x="4958501" y="3771900"/>
              <a:ext cx="1784244" cy="244475"/>
            </a:xfrm>
            <a:prstGeom prst="rect">
              <a:avLst/>
            </a:prstGeom>
            <a:noFill/>
            <a:ln w="9525" cap="flat" cmpd="sng" algn="ctr">
              <a:solidFill>
                <a:srgbClr val="ED0007"/>
              </a:solidFill>
              <a:prstDash val="solid"/>
            </a:ln>
            <a:effectLst/>
          </p:spPr>
          <p:txBody>
            <a:bodyPr rtlCol="0" anchor="ctr"/>
            <a:lstStyle/>
            <a:p>
              <a:pPr algn="ctr" defTabSz="1016264"/>
              <a:endParaRPr lang="en-US" sz="2001" kern="0" dirty="0">
                <a:solidFill>
                  <a:srgbClr val="000000"/>
                </a:solidFill>
                <a:latin typeface="+mj-lt"/>
              </a:endParaRPr>
            </a:p>
          </p:txBody>
        </p:sp>
      </p:grpSp>
      <p:sp>
        <p:nvSpPr>
          <p:cNvPr id="20" name="Content Placeholder 2">
            <a:extLst>
              <a:ext uri="{FF2B5EF4-FFF2-40B4-BE49-F238E27FC236}">
                <a16:creationId xmlns:a16="http://schemas.microsoft.com/office/drawing/2014/main" id="{39ABCFF8-2C54-4A64-F86C-56C6A38BCEE4}"/>
              </a:ext>
            </a:extLst>
          </p:cNvPr>
          <p:cNvSpPr txBox="1">
            <a:spLocks/>
          </p:cNvSpPr>
          <p:nvPr/>
        </p:nvSpPr>
        <p:spPr>
          <a:xfrm>
            <a:off x="3755065" y="8774618"/>
            <a:ext cx="2514600" cy="38694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t>Accounting</a:t>
            </a:r>
            <a:endParaRPr lang="pt-BR" sz="1600" dirty="0"/>
          </a:p>
        </p:txBody>
      </p:sp>
    </p:spTree>
    <p:extLst>
      <p:ext uri="{BB962C8B-B14F-4D97-AF65-F5344CB8AC3E}">
        <p14:creationId xmlns:p14="http://schemas.microsoft.com/office/powerpoint/2010/main" val="2890372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826918-76FA-9405-168A-C529B36079B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B7AD2F-11FA-E566-A0CD-6EB143301F4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909A3995-3367-1397-BF42-8E5DA7261139}"/>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Common Attack Vectors - Software Vulnerabilities</a:t>
            </a:r>
            <a:endParaRPr lang="en-BS" sz="4800" b="1" dirty="0"/>
          </a:p>
        </p:txBody>
      </p:sp>
      <p:sp>
        <p:nvSpPr>
          <p:cNvPr id="4" name="TextBox 15">
            <a:extLst>
              <a:ext uri="{FF2B5EF4-FFF2-40B4-BE49-F238E27FC236}">
                <a16:creationId xmlns:a16="http://schemas.microsoft.com/office/drawing/2014/main" id="{11F6C176-2EA2-2627-7B51-36539C091119}"/>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15</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4E8EF52C-E113-742F-1988-8934DF4FD818}"/>
              </a:ext>
            </a:extLst>
          </p:cNvPr>
          <p:cNvGraphicFramePr>
            <a:graphicFrameLocks noGrp="1"/>
          </p:cNvGraphicFramePr>
          <p:nvPr>
            <p:ph idx="1"/>
            <p:extLst>
              <p:ext uri="{D42A27DB-BD31-4B8C-83A1-F6EECF244321}">
                <p14:modId xmlns:p14="http://schemas.microsoft.com/office/powerpoint/2010/main" val="1720829199"/>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757604">
                <a:tc>
                  <a:txBody>
                    <a:bodyPr/>
                    <a:lstStyle/>
                    <a:p>
                      <a:pPr algn="ctr"/>
                      <a:r>
                        <a:rPr lang="en-US" sz="2800" dirty="0"/>
                        <a:t>Shared Folder - Remote Code Execution</a:t>
                      </a:r>
                    </a:p>
                  </a:txBody>
                  <a:tcPr anchor="ctr">
                    <a:solidFill>
                      <a:schemeClr val="accent6">
                        <a:lumMod val="50000"/>
                      </a:schemeClr>
                    </a:solidFill>
                  </a:tcPr>
                </a:tc>
                <a:tc>
                  <a:txBody>
                    <a:bodyPr/>
                    <a:lstStyle/>
                    <a:p>
                      <a:pPr algn="ctr"/>
                      <a:r>
                        <a:rPr lang="en-US" sz="2800" dirty="0"/>
                        <a:t>Website – Several vulnerabilities</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6" name="Picture 5">
            <a:extLst>
              <a:ext uri="{FF2B5EF4-FFF2-40B4-BE49-F238E27FC236}">
                <a16:creationId xmlns:a16="http://schemas.microsoft.com/office/drawing/2014/main" id="{3679B80E-774A-0963-2475-9E9852EF182D}"/>
              </a:ext>
            </a:extLst>
          </p:cNvPr>
          <p:cNvPicPr>
            <a:picLocks noChangeAspect="1"/>
          </p:cNvPicPr>
          <p:nvPr/>
        </p:nvPicPr>
        <p:blipFill>
          <a:blip r:embed="rId5"/>
          <a:stretch>
            <a:fillRect/>
          </a:stretch>
        </p:blipFill>
        <p:spPr>
          <a:xfrm>
            <a:off x="1433286" y="3510290"/>
            <a:ext cx="7602472" cy="1313895"/>
          </a:xfrm>
          <a:prstGeom prst="rect">
            <a:avLst/>
          </a:prstGeom>
        </p:spPr>
      </p:pic>
      <p:pic>
        <p:nvPicPr>
          <p:cNvPr id="7" name="Picture 6">
            <a:extLst>
              <a:ext uri="{FF2B5EF4-FFF2-40B4-BE49-F238E27FC236}">
                <a16:creationId xmlns:a16="http://schemas.microsoft.com/office/drawing/2014/main" id="{8BF5ADCC-819F-5AC7-B197-78415A406184}"/>
              </a:ext>
            </a:extLst>
          </p:cNvPr>
          <p:cNvPicPr>
            <a:picLocks noChangeAspect="1"/>
          </p:cNvPicPr>
          <p:nvPr/>
        </p:nvPicPr>
        <p:blipFill>
          <a:blip r:embed="rId6"/>
          <a:stretch>
            <a:fillRect/>
          </a:stretch>
        </p:blipFill>
        <p:spPr>
          <a:xfrm>
            <a:off x="2804524" y="4978434"/>
            <a:ext cx="4739276" cy="4140630"/>
          </a:xfrm>
          <a:prstGeom prst="rect">
            <a:avLst/>
          </a:prstGeom>
        </p:spPr>
      </p:pic>
      <p:pic>
        <p:nvPicPr>
          <p:cNvPr id="8" name="Picture 7">
            <a:extLst>
              <a:ext uri="{FF2B5EF4-FFF2-40B4-BE49-F238E27FC236}">
                <a16:creationId xmlns:a16="http://schemas.microsoft.com/office/drawing/2014/main" id="{F217213A-9AE8-D912-3916-D66DB319252F}"/>
              </a:ext>
            </a:extLst>
          </p:cNvPr>
          <p:cNvPicPr>
            <a:picLocks noChangeAspect="1"/>
          </p:cNvPicPr>
          <p:nvPr/>
        </p:nvPicPr>
        <p:blipFill>
          <a:blip r:embed="rId7"/>
          <a:stretch>
            <a:fillRect/>
          </a:stretch>
        </p:blipFill>
        <p:spPr>
          <a:xfrm>
            <a:off x="9225349" y="3510290"/>
            <a:ext cx="5235137" cy="4300210"/>
          </a:xfrm>
          <a:prstGeom prst="rect">
            <a:avLst/>
          </a:prstGeom>
        </p:spPr>
      </p:pic>
      <p:pic>
        <p:nvPicPr>
          <p:cNvPr id="10" name="Picture 9">
            <a:extLst>
              <a:ext uri="{FF2B5EF4-FFF2-40B4-BE49-F238E27FC236}">
                <a16:creationId xmlns:a16="http://schemas.microsoft.com/office/drawing/2014/main" id="{9B9C86F7-CE11-D641-3281-56FB1817B7AF}"/>
              </a:ext>
            </a:extLst>
          </p:cNvPr>
          <p:cNvPicPr>
            <a:picLocks noChangeAspect="1"/>
          </p:cNvPicPr>
          <p:nvPr/>
        </p:nvPicPr>
        <p:blipFill>
          <a:blip r:embed="rId8"/>
          <a:stretch>
            <a:fillRect/>
          </a:stretch>
        </p:blipFill>
        <p:spPr>
          <a:xfrm>
            <a:off x="11656418" y="3898300"/>
            <a:ext cx="5235137" cy="5250524"/>
          </a:xfrm>
          <a:prstGeom prst="rect">
            <a:avLst/>
          </a:prstGeom>
        </p:spPr>
      </p:pic>
      <p:pic>
        <p:nvPicPr>
          <p:cNvPr id="15" name="Grafik 2">
            <a:extLst>
              <a:ext uri="{FF2B5EF4-FFF2-40B4-BE49-F238E27FC236}">
                <a16:creationId xmlns:a16="http://schemas.microsoft.com/office/drawing/2014/main" id="{05078228-A10B-7070-20DB-C16DB0B967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7E790554-6081-DC2B-8BDE-B7A43CD37B51}"/>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2328743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3E1511-DE8D-C8FB-C456-132BB69055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BED39D2-8D0B-83DF-829E-991F4D04C24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E5007D9B-6F95-F426-256E-4304096E26AB}"/>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Common Attack Vectors - Malware - Ransomware</a:t>
            </a:r>
            <a:endParaRPr lang="en-BS" sz="4800" b="1" dirty="0"/>
          </a:p>
        </p:txBody>
      </p:sp>
      <p:sp>
        <p:nvSpPr>
          <p:cNvPr id="4" name="TextBox 15">
            <a:extLst>
              <a:ext uri="{FF2B5EF4-FFF2-40B4-BE49-F238E27FC236}">
                <a16:creationId xmlns:a16="http://schemas.microsoft.com/office/drawing/2014/main" id="{9605568A-13E0-40CA-A929-1ACD3649C2DE}"/>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16</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5A2C819C-1352-A9BE-2633-78CEF990DEA6}"/>
              </a:ext>
            </a:extLst>
          </p:cNvPr>
          <p:cNvGraphicFramePr>
            <a:graphicFrameLocks noGrp="1"/>
          </p:cNvGraphicFramePr>
          <p:nvPr>
            <p:ph idx="1"/>
            <p:extLst>
              <p:ext uri="{D42A27DB-BD31-4B8C-83A1-F6EECF244321}">
                <p14:modId xmlns:p14="http://schemas.microsoft.com/office/powerpoint/2010/main" val="673653512"/>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757604">
                <a:tc>
                  <a:txBody>
                    <a:bodyPr/>
                    <a:lstStyle/>
                    <a:p>
                      <a:pPr algn="ctr"/>
                      <a:r>
                        <a:rPr lang="en-US" sz="2800" dirty="0"/>
                        <a:t>Redeemer Ransomware</a:t>
                      </a:r>
                    </a:p>
                  </a:txBody>
                  <a:tcPr anchor="ctr">
                    <a:solidFill>
                      <a:schemeClr val="accent6">
                        <a:lumMod val="50000"/>
                      </a:schemeClr>
                    </a:solidFill>
                  </a:tcPr>
                </a:tc>
                <a:tc>
                  <a:txBody>
                    <a:bodyPr/>
                    <a:lstStyle/>
                    <a:p>
                      <a:pPr algn="ctr"/>
                      <a:r>
                        <a:rPr lang="en-US" sz="2800" dirty="0"/>
                        <a:t>Ransomwatch</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6" name="Picture 5">
            <a:hlinkClick r:id="rId5"/>
            <a:extLst>
              <a:ext uri="{FF2B5EF4-FFF2-40B4-BE49-F238E27FC236}">
                <a16:creationId xmlns:a16="http://schemas.microsoft.com/office/drawing/2014/main" id="{5B139057-3825-1079-F72D-BC21DFED3B5C}"/>
              </a:ext>
            </a:extLst>
          </p:cNvPr>
          <p:cNvPicPr>
            <a:picLocks noChangeAspect="1"/>
          </p:cNvPicPr>
          <p:nvPr/>
        </p:nvPicPr>
        <p:blipFill>
          <a:blip r:embed="rId6"/>
          <a:stretch>
            <a:fillRect/>
          </a:stretch>
        </p:blipFill>
        <p:spPr>
          <a:xfrm>
            <a:off x="3023338" y="3467100"/>
            <a:ext cx="4493985" cy="5733704"/>
          </a:xfrm>
          <a:prstGeom prst="rect">
            <a:avLst/>
          </a:prstGeom>
          <a:ln w="38100">
            <a:solidFill>
              <a:schemeClr val="accent6">
                <a:lumMod val="50000"/>
              </a:schemeClr>
            </a:solidFill>
          </a:ln>
        </p:spPr>
      </p:pic>
      <p:pic>
        <p:nvPicPr>
          <p:cNvPr id="13" name="Grafik 2">
            <a:extLst>
              <a:ext uri="{FF2B5EF4-FFF2-40B4-BE49-F238E27FC236}">
                <a16:creationId xmlns:a16="http://schemas.microsoft.com/office/drawing/2014/main" id="{ED96684D-0492-01FD-0347-DD6FCCC5E8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0B83C286-1740-B0E1-04F1-97AF940593F6}"/>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9" name="Picture 8">
            <a:hlinkClick r:id="rId8"/>
            <a:extLst>
              <a:ext uri="{FF2B5EF4-FFF2-40B4-BE49-F238E27FC236}">
                <a16:creationId xmlns:a16="http://schemas.microsoft.com/office/drawing/2014/main" id="{4B6B8311-F7FC-340F-513A-A584884EFA84}"/>
              </a:ext>
            </a:extLst>
          </p:cNvPr>
          <p:cNvPicPr>
            <a:picLocks noChangeAspect="1"/>
          </p:cNvPicPr>
          <p:nvPr/>
        </p:nvPicPr>
        <p:blipFill>
          <a:blip r:embed="rId9"/>
          <a:stretch>
            <a:fillRect/>
          </a:stretch>
        </p:blipFill>
        <p:spPr>
          <a:xfrm>
            <a:off x="9264311" y="3914943"/>
            <a:ext cx="7594670" cy="4809957"/>
          </a:xfrm>
          <a:prstGeom prst="rect">
            <a:avLst/>
          </a:prstGeom>
          <a:ln w="38100">
            <a:solidFill>
              <a:schemeClr val="accent6">
                <a:lumMod val="50000"/>
              </a:schemeClr>
            </a:solidFill>
          </a:ln>
        </p:spPr>
      </p:pic>
    </p:spTree>
    <p:extLst>
      <p:ext uri="{BB962C8B-B14F-4D97-AF65-F5344CB8AC3E}">
        <p14:creationId xmlns:p14="http://schemas.microsoft.com/office/powerpoint/2010/main" val="3365144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E6E25-01B6-94DA-90D2-CC0B3B1FF6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3EDB36C-1902-B820-3767-61610F64D39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18B0A837-A709-ED73-DE82-1199DEB3FC00}"/>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Common Attack Vectors - Malware - Ransomware</a:t>
            </a:r>
          </a:p>
        </p:txBody>
      </p:sp>
      <p:sp>
        <p:nvSpPr>
          <p:cNvPr id="4" name="TextBox 15">
            <a:extLst>
              <a:ext uri="{FF2B5EF4-FFF2-40B4-BE49-F238E27FC236}">
                <a16:creationId xmlns:a16="http://schemas.microsoft.com/office/drawing/2014/main" id="{B7C0165C-F0BB-0A80-18C4-D829E74BED5F}"/>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17</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D0B56154-47C7-7190-4257-D1663F2DD8F1}"/>
              </a:ext>
            </a:extLst>
          </p:cNvPr>
          <p:cNvGraphicFramePr>
            <a:graphicFrameLocks noGrp="1"/>
          </p:cNvGraphicFramePr>
          <p:nvPr>
            <p:ph idx="1"/>
            <p:extLst>
              <p:ext uri="{D42A27DB-BD31-4B8C-83A1-F6EECF244321}">
                <p14:modId xmlns:p14="http://schemas.microsoft.com/office/powerpoint/2010/main" val="3124198498"/>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757604">
                <a:tc>
                  <a:txBody>
                    <a:bodyPr/>
                    <a:lstStyle/>
                    <a:p>
                      <a:pPr algn="ctr"/>
                      <a:r>
                        <a:rPr lang="en-US" sz="2800" dirty="0"/>
                        <a:t>Ransomwatch</a:t>
                      </a:r>
                    </a:p>
                  </a:txBody>
                  <a:tcPr anchor="ctr">
                    <a:solidFill>
                      <a:schemeClr val="accent6">
                        <a:lumMod val="50000"/>
                      </a:schemeClr>
                    </a:solidFill>
                  </a:tcPr>
                </a:tc>
                <a:tc>
                  <a:txBody>
                    <a:bodyPr/>
                    <a:lstStyle/>
                    <a:p>
                      <a:pPr algn="ctr"/>
                      <a:r>
                        <a:rPr lang="en-US" sz="2800" dirty="0" err="1"/>
                        <a:t>NoMoreRansom</a:t>
                      </a:r>
                      <a:endParaRPr lang="en-US" sz="2800" dirty="0"/>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7" name="Picture 6">
            <a:hlinkClick r:id="rId5"/>
            <a:extLst>
              <a:ext uri="{FF2B5EF4-FFF2-40B4-BE49-F238E27FC236}">
                <a16:creationId xmlns:a16="http://schemas.microsoft.com/office/drawing/2014/main" id="{75CA4296-8FF0-0174-86E5-72F1EB1FF0A8}"/>
              </a:ext>
            </a:extLst>
          </p:cNvPr>
          <p:cNvPicPr>
            <a:picLocks noChangeAspect="1"/>
          </p:cNvPicPr>
          <p:nvPr/>
        </p:nvPicPr>
        <p:blipFill>
          <a:blip r:embed="rId6"/>
          <a:stretch>
            <a:fillRect/>
          </a:stretch>
        </p:blipFill>
        <p:spPr>
          <a:xfrm>
            <a:off x="10757005" y="3467100"/>
            <a:ext cx="4330595" cy="5714889"/>
          </a:xfrm>
          <a:prstGeom prst="rect">
            <a:avLst/>
          </a:prstGeom>
        </p:spPr>
      </p:pic>
      <p:pic>
        <p:nvPicPr>
          <p:cNvPr id="13" name="Grafik 2">
            <a:extLst>
              <a:ext uri="{FF2B5EF4-FFF2-40B4-BE49-F238E27FC236}">
                <a16:creationId xmlns:a16="http://schemas.microsoft.com/office/drawing/2014/main" id="{C8471895-E0FE-A2FD-E918-E89480D9BC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1E1728E1-1859-EAA9-0343-616CB2DB5F61}"/>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11" name="Picture 10">
            <a:hlinkClick r:id="rId8"/>
            <a:extLst>
              <a:ext uri="{FF2B5EF4-FFF2-40B4-BE49-F238E27FC236}">
                <a16:creationId xmlns:a16="http://schemas.microsoft.com/office/drawing/2014/main" id="{946152D7-55E7-5D40-F6FB-042C8B7B99E2}"/>
              </a:ext>
            </a:extLst>
          </p:cNvPr>
          <p:cNvPicPr>
            <a:picLocks noChangeAspect="1"/>
          </p:cNvPicPr>
          <p:nvPr/>
        </p:nvPicPr>
        <p:blipFill>
          <a:blip r:embed="rId9"/>
          <a:stretch>
            <a:fillRect/>
          </a:stretch>
        </p:blipFill>
        <p:spPr>
          <a:xfrm>
            <a:off x="1693350" y="3467100"/>
            <a:ext cx="7164316" cy="5714888"/>
          </a:xfrm>
          <a:prstGeom prst="rect">
            <a:avLst/>
          </a:prstGeom>
        </p:spPr>
      </p:pic>
    </p:spTree>
    <p:extLst>
      <p:ext uri="{BB962C8B-B14F-4D97-AF65-F5344CB8AC3E}">
        <p14:creationId xmlns:p14="http://schemas.microsoft.com/office/powerpoint/2010/main" val="4222631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4B8F5A-1C4D-D592-4923-C76184C3E13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3094613-0DB0-4796-4427-81D22BD876AD}"/>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a:p>
        </p:txBody>
      </p:sp>
      <p:sp>
        <p:nvSpPr>
          <p:cNvPr id="7" name="TextBox 7">
            <a:extLst>
              <a:ext uri="{FF2B5EF4-FFF2-40B4-BE49-F238E27FC236}">
                <a16:creationId xmlns:a16="http://schemas.microsoft.com/office/drawing/2014/main" id="{FCA08AEC-A5FA-DA02-8278-4F9E6885BD0A}"/>
              </a:ext>
            </a:extLst>
          </p:cNvPr>
          <p:cNvSpPr txBox="1"/>
          <p:nvPr/>
        </p:nvSpPr>
        <p:spPr>
          <a:xfrm>
            <a:off x="1198500" y="4352841"/>
            <a:ext cx="15395553" cy="2024208"/>
          </a:xfrm>
          <a:prstGeom prst="rect">
            <a:avLst/>
          </a:prstGeom>
        </p:spPr>
        <p:txBody>
          <a:bodyPr wrap="square" lIns="0" tIns="0" rIns="0" bIns="0" rtlCol="0" anchor="t">
            <a:spAutoFit/>
          </a:bodyPr>
          <a:lstStyle/>
          <a:p>
            <a:pPr>
              <a:lnSpc>
                <a:spcPts val="16819"/>
              </a:lnSpc>
            </a:pPr>
            <a:r>
              <a:rPr lang="en-US" sz="9600" b="1" dirty="0">
                <a:solidFill>
                  <a:srgbClr val="343434"/>
                </a:solidFill>
                <a:latin typeface="Cooper Hewitt Bold"/>
                <a:ea typeface="Cooper Hewitt Bold"/>
                <a:cs typeface="Cooper Hewitt Bold"/>
                <a:sym typeface="Cooper Hewitt Bold"/>
              </a:rPr>
              <a:t>German landscape</a:t>
            </a:r>
          </a:p>
        </p:txBody>
      </p:sp>
      <p:sp>
        <p:nvSpPr>
          <p:cNvPr id="4" name="TextBox 15">
            <a:extLst>
              <a:ext uri="{FF2B5EF4-FFF2-40B4-BE49-F238E27FC236}">
                <a16:creationId xmlns:a16="http://schemas.microsoft.com/office/drawing/2014/main" id="{C5F6BF72-5C2B-4E20-523F-A8814EFC13DA}"/>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18</a:t>
            </a:fld>
            <a:endParaRPr lang="en-US" sz="1501" b="1" dirty="0">
              <a:solidFill>
                <a:srgbClr val="343434"/>
              </a:solidFill>
              <a:latin typeface="DM Sans Bold"/>
              <a:ea typeface="DM Sans Bold"/>
              <a:cs typeface="DM Sans Bold"/>
              <a:sym typeface="DM Sans Bold"/>
            </a:endParaRPr>
          </a:p>
        </p:txBody>
      </p:sp>
      <p:sp>
        <p:nvSpPr>
          <p:cNvPr id="3" name="TextBox 2">
            <a:extLst>
              <a:ext uri="{FF2B5EF4-FFF2-40B4-BE49-F238E27FC236}">
                <a16:creationId xmlns:a16="http://schemas.microsoft.com/office/drawing/2014/main" id="{9921301E-53C0-5B0B-F6E2-983ECDC59361}"/>
              </a:ext>
            </a:extLst>
          </p:cNvPr>
          <p:cNvSpPr txBox="1"/>
          <p:nvPr/>
        </p:nvSpPr>
        <p:spPr>
          <a:xfrm>
            <a:off x="1198500" y="6377049"/>
            <a:ext cx="5486400" cy="533400"/>
          </a:xfrm>
          <a:prstGeom prst="rect">
            <a:avLst/>
          </a:prstGeom>
          <a:noFill/>
        </p:spPr>
        <p:txBody>
          <a:bodyPr wrap="square" lIns="0" tIns="0" rIns="0" bIns="0" rtlCol="0">
            <a:noAutofit/>
          </a:bodyPr>
          <a:lstStyle/>
          <a:p>
            <a:pPr defTabSz="1016264">
              <a:spcBef>
                <a:spcPts val="556"/>
              </a:spcBef>
            </a:pPr>
            <a:r>
              <a:rPr lang="en-US" sz="2800" dirty="0"/>
              <a:t>Definition and Statistics</a:t>
            </a:r>
          </a:p>
        </p:txBody>
      </p:sp>
      <p:pic>
        <p:nvPicPr>
          <p:cNvPr id="11" name="Grafik 2">
            <a:extLst>
              <a:ext uri="{FF2B5EF4-FFF2-40B4-BE49-F238E27FC236}">
                <a16:creationId xmlns:a16="http://schemas.microsoft.com/office/drawing/2014/main" id="{E751E114-0EC0-EC79-F6AE-B490DBF5B9C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2">
            <a:extLst>
              <a:ext uri="{FF2B5EF4-FFF2-40B4-BE49-F238E27FC236}">
                <a16:creationId xmlns:a16="http://schemas.microsoft.com/office/drawing/2014/main" id="{A3B2D076-A23E-E9E9-FC47-A7A65E90C049}"/>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2757461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4BB81-BA49-B144-000B-3721AE3C2ED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80FAA0-59B6-AAB3-AED8-C3EB1B867E1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398E9A98-D66D-BFB8-7CFA-8D8894F8B5AA}"/>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Germany - Shodan.io - Search Engine for Internet Of Things</a:t>
            </a:r>
            <a:endParaRPr lang="en-BS" sz="4800" b="1" dirty="0"/>
          </a:p>
        </p:txBody>
      </p:sp>
      <p:sp>
        <p:nvSpPr>
          <p:cNvPr id="4" name="TextBox 15">
            <a:extLst>
              <a:ext uri="{FF2B5EF4-FFF2-40B4-BE49-F238E27FC236}">
                <a16:creationId xmlns:a16="http://schemas.microsoft.com/office/drawing/2014/main" id="{1A485410-1724-5ACB-FDD1-31EA3A57FAD8}"/>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19</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573499A3-6110-CDA9-31FF-4B435132B09A}"/>
              </a:ext>
            </a:extLst>
          </p:cNvPr>
          <p:cNvGraphicFramePr>
            <a:graphicFrameLocks noGrp="1"/>
          </p:cNvGraphicFramePr>
          <p:nvPr>
            <p:ph idx="1"/>
            <p:extLst>
              <p:ext uri="{D42A27DB-BD31-4B8C-83A1-F6EECF244321}">
                <p14:modId xmlns:p14="http://schemas.microsoft.com/office/powerpoint/2010/main" val="2132298898"/>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757604">
                <a:tc>
                  <a:txBody>
                    <a:bodyPr/>
                    <a:lstStyle/>
                    <a:p>
                      <a:pPr algn="ctr"/>
                      <a:r>
                        <a:rPr lang="en-US" sz="2800" dirty="0"/>
                        <a:t>Explore</a:t>
                      </a:r>
                    </a:p>
                  </a:txBody>
                  <a:tcPr anchor="ctr">
                    <a:solidFill>
                      <a:schemeClr val="accent6">
                        <a:lumMod val="50000"/>
                      </a:schemeClr>
                    </a:solidFill>
                  </a:tcPr>
                </a:tc>
                <a:tc>
                  <a:txBody>
                    <a:bodyPr/>
                    <a:lstStyle/>
                    <a:p>
                      <a:pPr algn="ctr"/>
                      <a:r>
                        <a:rPr lang="en-US" sz="2800" dirty="0"/>
                        <a:t>Images</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6" name="Picture 5">
            <a:hlinkClick r:id="rId5"/>
            <a:extLst>
              <a:ext uri="{FF2B5EF4-FFF2-40B4-BE49-F238E27FC236}">
                <a16:creationId xmlns:a16="http://schemas.microsoft.com/office/drawing/2014/main" id="{46132213-1226-29EA-D14C-DCA6E44007D5}"/>
              </a:ext>
            </a:extLst>
          </p:cNvPr>
          <p:cNvPicPr>
            <a:picLocks noChangeAspect="1"/>
          </p:cNvPicPr>
          <p:nvPr/>
        </p:nvPicPr>
        <p:blipFill>
          <a:blip r:embed="rId6"/>
          <a:stretch>
            <a:fillRect/>
          </a:stretch>
        </p:blipFill>
        <p:spPr>
          <a:xfrm>
            <a:off x="9220200" y="3870084"/>
            <a:ext cx="7696200" cy="4854816"/>
          </a:xfrm>
          <a:prstGeom prst="rect">
            <a:avLst/>
          </a:prstGeom>
        </p:spPr>
      </p:pic>
      <p:pic>
        <p:nvPicPr>
          <p:cNvPr id="7" name="Picture 6">
            <a:hlinkClick r:id="rId7"/>
            <a:extLst>
              <a:ext uri="{FF2B5EF4-FFF2-40B4-BE49-F238E27FC236}">
                <a16:creationId xmlns:a16="http://schemas.microsoft.com/office/drawing/2014/main" id="{AB1B9ECD-87FD-0061-5BF0-A11B1D30DB30}"/>
              </a:ext>
            </a:extLst>
          </p:cNvPr>
          <p:cNvPicPr>
            <a:picLocks noChangeAspect="1"/>
          </p:cNvPicPr>
          <p:nvPr/>
        </p:nvPicPr>
        <p:blipFill>
          <a:blip r:embed="rId8"/>
          <a:stretch>
            <a:fillRect/>
          </a:stretch>
        </p:blipFill>
        <p:spPr>
          <a:xfrm>
            <a:off x="1371600" y="3870084"/>
            <a:ext cx="7696200" cy="4854816"/>
          </a:xfrm>
          <a:prstGeom prst="rect">
            <a:avLst/>
          </a:prstGeom>
        </p:spPr>
      </p:pic>
      <p:sp>
        <p:nvSpPr>
          <p:cNvPr id="8" name="Content Placeholder 2">
            <a:extLst>
              <a:ext uri="{FF2B5EF4-FFF2-40B4-BE49-F238E27FC236}">
                <a16:creationId xmlns:a16="http://schemas.microsoft.com/office/drawing/2014/main" id="{5C38E3E9-6312-E3F4-6450-B64BDAC05965}"/>
              </a:ext>
            </a:extLst>
          </p:cNvPr>
          <p:cNvSpPr txBox="1">
            <a:spLocks/>
          </p:cNvSpPr>
          <p:nvPr/>
        </p:nvSpPr>
        <p:spPr>
          <a:xfrm>
            <a:off x="1371600" y="8795957"/>
            <a:ext cx="10173848" cy="43697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dirty="0"/>
              <a:t>Shodan Queries (</a:t>
            </a:r>
            <a:r>
              <a:rPr lang="en-US" dirty="0">
                <a:solidFill>
                  <a:schemeClr val="accent6">
                    <a:lumMod val="50000"/>
                  </a:schemeClr>
                </a:solidFill>
                <a:hlinkClick r:id="rId9">
                  <a:extLst>
                    <a:ext uri="{A12FA001-AC4F-418D-AE19-62706E023703}">
                      <ahyp:hlinkClr xmlns:ahyp="http://schemas.microsoft.com/office/drawing/2018/hyperlinkcolor" val="tx"/>
                    </a:ext>
                  </a:extLst>
                </a:hlinkClick>
              </a:rPr>
              <a:t>link</a:t>
            </a:r>
            <a:r>
              <a:rPr lang="en-US" dirty="0"/>
              <a:t>)</a:t>
            </a:r>
            <a:endParaRPr lang="pt-PT" dirty="0"/>
          </a:p>
        </p:txBody>
      </p:sp>
      <p:pic>
        <p:nvPicPr>
          <p:cNvPr id="14" name="Grafik 2">
            <a:extLst>
              <a:ext uri="{FF2B5EF4-FFF2-40B4-BE49-F238E27FC236}">
                <a16:creationId xmlns:a16="http://schemas.microsoft.com/office/drawing/2014/main" id="{877D6280-175D-EA23-3EA4-4576EC137FD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2">
            <a:extLst>
              <a:ext uri="{FF2B5EF4-FFF2-40B4-BE49-F238E27FC236}">
                <a16:creationId xmlns:a16="http://schemas.microsoft.com/office/drawing/2014/main" id="{1A5EF294-DB0E-8C90-BDC0-289BB6CB0F17}"/>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3591856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553E-89F8-CA97-4A4E-85D750C449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FA1D89-CCB6-30C0-EDDB-C1BBB7AE9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5BA34C79-A73F-DD48-55DF-786B0D2CEA19}"/>
              </a:ext>
            </a:extLst>
          </p:cNvPr>
          <p:cNvSpPr txBox="1">
            <a:spLocks/>
          </p:cNvSpPr>
          <p:nvPr/>
        </p:nvSpPr>
        <p:spPr>
          <a:xfrm>
            <a:off x="784054" y="1638301"/>
            <a:ext cx="16932447"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Agenda</a:t>
            </a:r>
            <a:endParaRPr lang="en-BS" sz="4800" b="1" dirty="0"/>
          </a:p>
        </p:txBody>
      </p:sp>
      <p:graphicFrame>
        <p:nvGraphicFramePr>
          <p:cNvPr id="5" name="Content Placeholder 5">
            <a:extLst>
              <a:ext uri="{FF2B5EF4-FFF2-40B4-BE49-F238E27FC236}">
                <a16:creationId xmlns:a16="http://schemas.microsoft.com/office/drawing/2014/main" id="{7909D6FF-E358-D8DE-A77F-E36A1DBAD68C}"/>
              </a:ext>
            </a:extLst>
          </p:cNvPr>
          <p:cNvGraphicFramePr>
            <a:graphicFrameLocks noGrp="1"/>
          </p:cNvGraphicFramePr>
          <p:nvPr>
            <p:extLst>
              <p:ext uri="{D42A27DB-BD31-4B8C-83A1-F6EECF244321}">
                <p14:modId xmlns:p14="http://schemas.microsoft.com/office/powerpoint/2010/main" val="3739195258"/>
              </p:ext>
            </p:extLst>
          </p:nvPr>
        </p:nvGraphicFramePr>
        <p:xfrm>
          <a:off x="950911" y="2757342"/>
          <a:ext cx="16765588" cy="604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 name="TextBox 15">
            <a:extLst>
              <a:ext uri="{FF2B5EF4-FFF2-40B4-BE49-F238E27FC236}">
                <a16:creationId xmlns:a16="http://schemas.microsoft.com/office/drawing/2014/main" id="{E790EC17-0E6A-EF8A-2081-1262F5F50C24}"/>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2</a:t>
            </a:fld>
            <a:endParaRPr lang="en-US" sz="1501" b="1" dirty="0">
              <a:solidFill>
                <a:srgbClr val="343434"/>
              </a:solidFill>
              <a:latin typeface="DM Sans Bold"/>
              <a:ea typeface="DM Sans Bold"/>
              <a:cs typeface="DM Sans Bold"/>
              <a:sym typeface="DM Sans Bold"/>
            </a:endParaRPr>
          </a:p>
        </p:txBody>
      </p:sp>
      <p:sp>
        <p:nvSpPr>
          <p:cNvPr id="9" name="TextBox 12">
            <a:extLst>
              <a:ext uri="{FF2B5EF4-FFF2-40B4-BE49-F238E27FC236}">
                <a16:creationId xmlns:a16="http://schemas.microsoft.com/office/drawing/2014/main" id="{95D69321-316F-9F99-DB85-3887DABD658A}"/>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10" name="Grafik 2">
            <a:extLst>
              <a:ext uri="{FF2B5EF4-FFF2-40B4-BE49-F238E27FC236}">
                <a16:creationId xmlns:a16="http://schemas.microsoft.com/office/drawing/2014/main" id="{11FD900C-6804-0B6F-810C-1A3CB4B2BD9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162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98D318-BE07-84BA-5187-B751D61492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9712458-9CE5-163B-42C9-27CA219DB58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0D29897F-F7FA-7D70-9F81-CB46695E8C8C}"/>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Germany - Shodan.io - Search Engine for Internet Of Things</a:t>
            </a:r>
            <a:endParaRPr lang="en-BS" sz="4800" b="1" dirty="0"/>
          </a:p>
        </p:txBody>
      </p:sp>
      <p:sp>
        <p:nvSpPr>
          <p:cNvPr id="4" name="TextBox 15">
            <a:extLst>
              <a:ext uri="{FF2B5EF4-FFF2-40B4-BE49-F238E27FC236}">
                <a16:creationId xmlns:a16="http://schemas.microsoft.com/office/drawing/2014/main" id="{73CDF620-0DA1-0DE8-2CDB-C94B80B92CB5}"/>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20</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307DC6A9-8260-C3C2-D1AB-7CFCE02F5253}"/>
              </a:ext>
            </a:extLst>
          </p:cNvPr>
          <p:cNvGraphicFramePr>
            <a:graphicFrameLocks noGrp="1"/>
          </p:cNvGraphicFramePr>
          <p:nvPr>
            <p:ph idx="1"/>
            <p:extLst>
              <p:ext uri="{D42A27DB-BD31-4B8C-83A1-F6EECF244321}">
                <p14:modId xmlns:p14="http://schemas.microsoft.com/office/powerpoint/2010/main" val="1887290491"/>
              </p:ext>
            </p:extLst>
          </p:nvPr>
        </p:nvGraphicFramePr>
        <p:xfrm>
          <a:off x="1276351" y="2620963"/>
          <a:ext cx="15735299" cy="6643353"/>
        </p:xfrm>
        <a:graphic>
          <a:graphicData uri="http://schemas.openxmlformats.org/drawingml/2006/table">
            <a:tbl>
              <a:tblPr firstRow="1" bandRow="1">
                <a:tableStyleId>{5C22544A-7EE6-4342-B048-85BDC9FD1C3A}</a:tableStyleId>
              </a:tblPr>
              <a:tblGrid>
                <a:gridCol w="15735299">
                  <a:extLst>
                    <a:ext uri="{9D8B030D-6E8A-4147-A177-3AD203B41FA5}">
                      <a16:colId xmlns:a16="http://schemas.microsoft.com/office/drawing/2014/main" val="4289972319"/>
                    </a:ext>
                  </a:extLst>
                </a:gridCol>
              </a:tblGrid>
              <a:tr h="757604">
                <a:tc>
                  <a:txBody>
                    <a:bodyPr/>
                    <a:lstStyle/>
                    <a:p>
                      <a:pPr algn="ctr"/>
                      <a:r>
                        <a:rPr lang="en-US" sz="2800" dirty="0"/>
                        <a:t>Internet Exposure Observatory</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18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12" name="Grafik 2">
            <a:extLst>
              <a:ext uri="{FF2B5EF4-FFF2-40B4-BE49-F238E27FC236}">
                <a16:creationId xmlns:a16="http://schemas.microsoft.com/office/drawing/2014/main" id="{46187798-387B-7F2F-AD7A-51BB5D1DF7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7DE02B7E-1FCF-9513-FB51-5DA95979B9ED}"/>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8" name="Picture 7">
            <a:hlinkClick r:id="rId6"/>
            <a:extLst>
              <a:ext uri="{FF2B5EF4-FFF2-40B4-BE49-F238E27FC236}">
                <a16:creationId xmlns:a16="http://schemas.microsoft.com/office/drawing/2014/main" id="{27A613BE-DE8B-DD12-9613-D56938413C93}"/>
              </a:ext>
            </a:extLst>
          </p:cNvPr>
          <p:cNvPicPr>
            <a:picLocks noChangeAspect="1"/>
          </p:cNvPicPr>
          <p:nvPr/>
        </p:nvPicPr>
        <p:blipFill>
          <a:blip r:embed="rId7"/>
          <a:stretch>
            <a:fillRect/>
          </a:stretch>
        </p:blipFill>
        <p:spPr>
          <a:xfrm>
            <a:off x="5223293" y="3543300"/>
            <a:ext cx="7841413" cy="5561331"/>
          </a:xfrm>
          <a:prstGeom prst="rect">
            <a:avLst/>
          </a:prstGeom>
          <a:ln w="38100">
            <a:solidFill>
              <a:schemeClr val="accent6">
                <a:lumMod val="50000"/>
              </a:schemeClr>
            </a:solidFill>
          </a:ln>
        </p:spPr>
      </p:pic>
    </p:spTree>
    <p:extLst>
      <p:ext uri="{BB962C8B-B14F-4D97-AF65-F5344CB8AC3E}">
        <p14:creationId xmlns:p14="http://schemas.microsoft.com/office/powerpoint/2010/main" val="33590124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CFFA6E-4A93-B1E2-6E3D-F15D1A7A52B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F1AFA3A-DC8F-374C-482E-6C2AF27CC36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87FCB90F-C842-899C-377E-A0DE986C162B}"/>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Germany - Shodan.io - Search Engine for Internet Of Things</a:t>
            </a:r>
            <a:endParaRPr lang="en-BS" sz="4800" b="1" dirty="0"/>
          </a:p>
        </p:txBody>
      </p:sp>
      <p:sp>
        <p:nvSpPr>
          <p:cNvPr id="4" name="TextBox 15">
            <a:extLst>
              <a:ext uri="{FF2B5EF4-FFF2-40B4-BE49-F238E27FC236}">
                <a16:creationId xmlns:a16="http://schemas.microsoft.com/office/drawing/2014/main" id="{363E2375-70D8-5072-65C3-AE6B34C9FF42}"/>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21</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47DA078E-BA67-3138-CC0D-97A29947290A}"/>
              </a:ext>
            </a:extLst>
          </p:cNvPr>
          <p:cNvGraphicFramePr>
            <a:graphicFrameLocks noGrp="1"/>
          </p:cNvGraphicFramePr>
          <p:nvPr>
            <p:ph idx="1"/>
            <p:extLst>
              <p:ext uri="{D42A27DB-BD31-4B8C-83A1-F6EECF244321}">
                <p14:modId xmlns:p14="http://schemas.microsoft.com/office/powerpoint/2010/main" val="1985810876"/>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757604">
                <a:tc>
                  <a:txBody>
                    <a:bodyPr/>
                    <a:lstStyle/>
                    <a:p>
                      <a:pPr algn="ctr"/>
                      <a:r>
                        <a:rPr lang="en-US" sz="2800" dirty="0"/>
                        <a:t>Top in Germany - SMBGhost - CVE-2020-0796</a:t>
                      </a:r>
                    </a:p>
                  </a:txBody>
                  <a:tcPr anchor="ctr">
                    <a:solidFill>
                      <a:schemeClr val="accent6">
                        <a:lumMod val="50000"/>
                      </a:schemeClr>
                    </a:solidFill>
                  </a:tcPr>
                </a:tc>
                <a:tc>
                  <a:txBody>
                    <a:bodyPr/>
                    <a:lstStyle/>
                    <a:p>
                      <a:pPr algn="ctr"/>
                      <a:r>
                        <a:rPr lang="en-US" sz="2800" dirty="0"/>
                        <a:t>EternalBlue - MS17-010 - CVE-2017-0144</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10" name="Picture 9">
            <a:hlinkClick r:id="rId5"/>
            <a:extLst>
              <a:ext uri="{FF2B5EF4-FFF2-40B4-BE49-F238E27FC236}">
                <a16:creationId xmlns:a16="http://schemas.microsoft.com/office/drawing/2014/main" id="{AAC2F688-41F9-5BF5-3D90-FF86BA60F3D0}"/>
              </a:ext>
            </a:extLst>
          </p:cNvPr>
          <p:cNvPicPr>
            <a:picLocks noChangeAspect="1"/>
          </p:cNvPicPr>
          <p:nvPr/>
        </p:nvPicPr>
        <p:blipFill>
          <a:blip r:embed="rId6"/>
          <a:stretch>
            <a:fillRect/>
          </a:stretch>
        </p:blipFill>
        <p:spPr>
          <a:xfrm>
            <a:off x="9220913" y="3479844"/>
            <a:ext cx="7695487" cy="1435056"/>
          </a:xfrm>
          <a:prstGeom prst="rect">
            <a:avLst/>
          </a:prstGeom>
        </p:spPr>
      </p:pic>
      <p:pic>
        <p:nvPicPr>
          <p:cNvPr id="15" name="Grafik 2">
            <a:extLst>
              <a:ext uri="{FF2B5EF4-FFF2-40B4-BE49-F238E27FC236}">
                <a16:creationId xmlns:a16="http://schemas.microsoft.com/office/drawing/2014/main" id="{3B1D4713-D66E-3DB0-4B8C-2854CCBC8EB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8170B250-EE71-7C0A-7A35-7CE694BD56EB}"/>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9" name="Picture 8">
            <a:hlinkClick r:id="rId8"/>
            <a:extLst>
              <a:ext uri="{FF2B5EF4-FFF2-40B4-BE49-F238E27FC236}">
                <a16:creationId xmlns:a16="http://schemas.microsoft.com/office/drawing/2014/main" id="{1EFD0779-9D6A-E9C9-4F7B-2F74EB147C78}"/>
              </a:ext>
            </a:extLst>
          </p:cNvPr>
          <p:cNvPicPr>
            <a:picLocks noChangeAspect="1"/>
          </p:cNvPicPr>
          <p:nvPr/>
        </p:nvPicPr>
        <p:blipFill>
          <a:blip r:embed="rId9"/>
          <a:stretch>
            <a:fillRect/>
          </a:stretch>
        </p:blipFill>
        <p:spPr>
          <a:xfrm>
            <a:off x="1385888" y="3463470"/>
            <a:ext cx="7671794" cy="1325876"/>
          </a:xfrm>
          <a:prstGeom prst="rect">
            <a:avLst/>
          </a:prstGeom>
        </p:spPr>
      </p:pic>
      <p:pic>
        <p:nvPicPr>
          <p:cNvPr id="13" name="Picture 12">
            <a:hlinkClick r:id="rId10"/>
            <a:extLst>
              <a:ext uri="{FF2B5EF4-FFF2-40B4-BE49-F238E27FC236}">
                <a16:creationId xmlns:a16="http://schemas.microsoft.com/office/drawing/2014/main" id="{C86865F0-2DDE-081E-B9F5-4B02231F1DB1}"/>
              </a:ext>
            </a:extLst>
          </p:cNvPr>
          <p:cNvPicPr>
            <a:picLocks noChangeAspect="1"/>
          </p:cNvPicPr>
          <p:nvPr/>
        </p:nvPicPr>
        <p:blipFill>
          <a:blip r:embed="rId11"/>
          <a:stretch>
            <a:fillRect/>
          </a:stretch>
        </p:blipFill>
        <p:spPr>
          <a:xfrm>
            <a:off x="2667000" y="4908594"/>
            <a:ext cx="5247061" cy="4114800"/>
          </a:xfrm>
          <a:prstGeom prst="rect">
            <a:avLst/>
          </a:prstGeom>
        </p:spPr>
      </p:pic>
      <p:pic>
        <p:nvPicPr>
          <p:cNvPr id="17" name="Picture 16">
            <a:hlinkClick r:id="rId12"/>
            <a:extLst>
              <a:ext uri="{FF2B5EF4-FFF2-40B4-BE49-F238E27FC236}">
                <a16:creationId xmlns:a16="http://schemas.microsoft.com/office/drawing/2014/main" id="{334853E0-414B-C9D1-05C1-81032A344BDF}"/>
              </a:ext>
            </a:extLst>
          </p:cNvPr>
          <p:cNvPicPr>
            <a:picLocks noChangeAspect="1"/>
          </p:cNvPicPr>
          <p:nvPr/>
        </p:nvPicPr>
        <p:blipFill>
          <a:blip r:embed="rId13"/>
          <a:stretch>
            <a:fillRect/>
          </a:stretch>
        </p:blipFill>
        <p:spPr>
          <a:xfrm>
            <a:off x="10591800" y="5032208"/>
            <a:ext cx="5257034" cy="4114800"/>
          </a:xfrm>
          <a:prstGeom prst="rect">
            <a:avLst/>
          </a:prstGeom>
        </p:spPr>
      </p:pic>
    </p:spTree>
    <p:extLst>
      <p:ext uri="{BB962C8B-B14F-4D97-AF65-F5344CB8AC3E}">
        <p14:creationId xmlns:p14="http://schemas.microsoft.com/office/powerpoint/2010/main" val="35554579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50665-3812-40FC-99E0-CC66AB2C9D7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0DA01DE-0F99-D129-CF62-2BF502B37A7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8C88C420-9843-0DEB-A276-3CA85AD60DF0}"/>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Germany - Shodan.io - Search Engine for Internet Of Things</a:t>
            </a:r>
            <a:endParaRPr lang="en-BS" sz="4800" b="1" dirty="0"/>
          </a:p>
        </p:txBody>
      </p:sp>
      <p:sp>
        <p:nvSpPr>
          <p:cNvPr id="4" name="TextBox 15">
            <a:extLst>
              <a:ext uri="{FF2B5EF4-FFF2-40B4-BE49-F238E27FC236}">
                <a16:creationId xmlns:a16="http://schemas.microsoft.com/office/drawing/2014/main" id="{CFC09C57-3500-7DDE-1A01-90B5FE7DF5C9}"/>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22</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CE00EFF0-5D03-8786-748D-79D417B5C4F9}"/>
              </a:ext>
            </a:extLst>
          </p:cNvPr>
          <p:cNvGraphicFramePr>
            <a:graphicFrameLocks noGrp="1"/>
          </p:cNvGraphicFramePr>
          <p:nvPr>
            <p:ph idx="1"/>
            <p:extLst>
              <p:ext uri="{D42A27DB-BD31-4B8C-83A1-F6EECF244321}">
                <p14:modId xmlns:p14="http://schemas.microsoft.com/office/powerpoint/2010/main" val="441656609"/>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757604">
                <a:tc>
                  <a:txBody>
                    <a:bodyPr/>
                    <a:lstStyle/>
                    <a:p>
                      <a:pPr algn="ctr"/>
                      <a:r>
                        <a:rPr lang="en-US" sz="2800" dirty="0"/>
                        <a:t>Heartbleed - CVE-2014-0160</a:t>
                      </a:r>
                    </a:p>
                  </a:txBody>
                  <a:tcPr anchor="ctr">
                    <a:solidFill>
                      <a:schemeClr val="accent6">
                        <a:lumMod val="50000"/>
                      </a:schemeClr>
                    </a:solidFill>
                  </a:tcPr>
                </a:tc>
                <a:tc>
                  <a:txBody>
                    <a:bodyPr/>
                    <a:lstStyle/>
                    <a:p>
                      <a:pPr algn="ctr"/>
                      <a:r>
                        <a:rPr lang="en-US" sz="2800" dirty="0"/>
                        <a:t>Logjam - CVE-2022-32548</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7" name="Picture 6">
            <a:hlinkClick r:id="rId5"/>
            <a:extLst>
              <a:ext uri="{FF2B5EF4-FFF2-40B4-BE49-F238E27FC236}">
                <a16:creationId xmlns:a16="http://schemas.microsoft.com/office/drawing/2014/main" id="{821253A2-42E3-7512-D19F-D475AD191CF2}"/>
              </a:ext>
            </a:extLst>
          </p:cNvPr>
          <p:cNvPicPr>
            <a:picLocks noChangeAspect="1"/>
          </p:cNvPicPr>
          <p:nvPr/>
        </p:nvPicPr>
        <p:blipFill>
          <a:blip r:embed="rId6"/>
          <a:stretch>
            <a:fillRect/>
          </a:stretch>
        </p:blipFill>
        <p:spPr>
          <a:xfrm>
            <a:off x="1371600" y="3463470"/>
            <a:ext cx="7671794" cy="1479114"/>
          </a:xfrm>
          <a:prstGeom prst="rect">
            <a:avLst/>
          </a:prstGeom>
        </p:spPr>
      </p:pic>
      <p:pic>
        <p:nvPicPr>
          <p:cNvPr id="14" name="Grafik 2">
            <a:extLst>
              <a:ext uri="{FF2B5EF4-FFF2-40B4-BE49-F238E27FC236}">
                <a16:creationId xmlns:a16="http://schemas.microsoft.com/office/drawing/2014/main" id="{1D346B3A-D1E0-8B05-9B95-31320B2D4F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2">
            <a:extLst>
              <a:ext uri="{FF2B5EF4-FFF2-40B4-BE49-F238E27FC236}">
                <a16:creationId xmlns:a16="http://schemas.microsoft.com/office/drawing/2014/main" id="{581F4894-5A11-279C-EB95-F7F57DF10BF6}"/>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9" name="Picture 8">
            <a:hlinkClick r:id="rId8"/>
            <a:extLst>
              <a:ext uri="{FF2B5EF4-FFF2-40B4-BE49-F238E27FC236}">
                <a16:creationId xmlns:a16="http://schemas.microsoft.com/office/drawing/2014/main" id="{82D48249-4359-50AE-98C8-E365716B95A0}"/>
              </a:ext>
            </a:extLst>
          </p:cNvPr>
          <p:cNvPicPr>
            <a:picLocks noChangeAspect="1"/>
          </p:cNvPicPr>
          <p:nvPr/>
        </p:nvPicPr>
        <p:blipFill>
          <a:blip r:embed="rId9"/>
          <a:stretch>
            <a:fillRect/>
          </a:stretch>
        </p:blipFill>
        <p:spPr>
          <a:xfrm>
            <a:off x="9296540" y="3602078"/>
            <a:ext cx="7528636" cy="1023220"/>
          </a:xfrm>
          <a:prstGeom prst="rect">
            <a:avLst/>
          </a:prstGeom>
        </p:spPr>
      </p:pic>
      <p:pic>
        <p:nvPicPr>
          <p:cNvPr id="13" name="Picture 12">
            <a:hlinkClick r:id="rId10"/>
            <a:extLst>
              <a:ext uri="{FF2B5EF4-FFF2-40B4-BE49-F238E27FC236}">
                <a16:creationId xmlns:a16="http://schemas.microsoft.com/office/drawing/2014/main" id="{088E5740-DC92-4075-BEA9-CCC1CEB46D51}"/>
              </a:ext>
            </a:extLst>
          </p:cNvPr>
          <p:cNvPicPr>
            <a:picLocks noChangeAspect="1"/>
          </p:cNvPicPr>
          <p:nvPr/>
        </p:nvPicPr>
        <p:blipFill>
          <a:blip r:embed="rId11"/>
          <a:stretch>
            <a:fillRect/>
          </a:stretch>
        </p:blipFill>
        <p:spPr>
          <a:xfrm>
            <a:off x="2590800" y="5037951"/>
            <a:ext cx="5334000" cy="4115573"/>
          </a:xfrm>
          <a:prstGeom prst="rect">
            <a:avLst/>
          </a:prstGeom>
        </p:spPr>
      </p:pic>
      <p:pic>
        <p:nvPicPr>
          <p:cNvPr id="17" name="Picture 16">
            <a:hlinkClick r:id="rId12"/>
            <a:extLst>
              <a:ext uri="{FF2B5EF4-FFF2-40B4-BE49-F238E27FC236}">
                <a16:creationId xmlns:a16="http://schemas.microsoft.com/office/drawing/2014/main" id="{F0A0A9CE-C9E0-742B-F75C-7738EE568944}"/>
              </a:ext>
            </a:extLst>
          </p:cNvPr>
          <p:cNvPicPr>
            <a:picLocks noChangeAspect="1"/>
          </p:cNvPicPr>
          <p:nvPr/>
        </p:nvPicPr>
        <p:blipFill>
          <a:blip r:embed="rId13"/>
          <a:stretch>
            <a:fillRect/>
          </a:stretch>
        </p:blipFill>
        <p:spPr>
          <a:xfrm>
            <a:off x="10287000" y="4733924"/>
            <a:ext cx="5571562" cy="4391024"/>
          </a:xfrm>
          <a:prstGeom prst="rect">
            <a:avLst/>
          </a:prstGeom>
        </p:spPr>
      </p:pic>
    </p:spTree>
    <p:extLst>
      <p:ext uri="{BB962C8B-B14F-4D97-AF65-F5344CB8AC3E}">
        <p14:creationId xmlns:p14="http://schemas.microsoft.com/office/powerpoint/2010/main" val="3813732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58C6B-E2C3-87AD-F2D2-1DB40236E7E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F7FBEEC-4FF2-5DB5-6E2E-03419C40C25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F0B77154-F9C4-5A27-ACC5-97B8AC2E62D3}"/>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Germany - Shodan.io - Search Engine for Internet Of Things</a:t>
            </a:r>
            <a:endParaRPr lang="en-BS" sz="4800" b="1" dirty="0"/>
          </a:p>
        </p:txBody>
      </p:sp>
      <p:sp>
        <p:nvSpPr>
          <p:cNvPr id="4" name="TextBox 15">
            <a:extLst>
              <a:ext uri="{FF2B5EF4-FFF2-40B4-BE49-F238E27FC236}">
                <a16:creationId xmlns:a16="http://schemas.microsoft.com/office/drawing/2014/main" id="{C9E12508-72B9-DC81-B949-83657AFC2E61}"/>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23</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87E9DFEF-E84C-A348-0D53-1C193291FEE6}"/>
              </a:ext>
            </a:extLst>
          </p:cNvPr>
          <p:cNvGraphicFramePr>
            <a:graphicFrameLocks noGrp="1"/>
          </p:cNvGraphicFramePr>
          <p:nvPr>
            <p:ph idx="1"/>
            <p:extLst>
              <p:ext uri="{D42A27DB-BD31-4B8C-83A1-F6EECF244321}">
                <p14:modId xmlns:p14="http://schemas.microsoft.com/office/powerpoint/2010/main" val="96578920"/>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757604">
                <a:tc gridSpan="2">
                  <a:txBody>
                    <a:bodyPr/>
                    <a:lstStyle/>
                    <a:p>
                      <a:pPr algn="ctr"/>
                      <a:r>
                        <a:rPr lang="en-US" sz="2800" dirty="0" err="1"/>
                        <a:t>BlueKeep</a:t>
                      </a:r>
                      <a:r>
                        <a:rPr lang="en-US" sz="2800" dirty="0"/>
                        <a:t> - CVE-2019-0708</a:t>
                      </a:r>
                    </a:p>
                  </a:txBody>
                  <a:tcPr anchor="ctr">
                    <a:solidFill>
                      <a:schemeClr val="accent6">
                        <a:lumMod val="50000"/>
                      </a:schemeClr>
                    </a:solidFill>
                  </a:tcPr>
                </a:tc>
                <a:tc hMerge="1">
                  <a:txBody>
                    <a:bodyPr/>
                    <a:lstStyle/>
                    <a:p>
                      <a:pPr algn="ctr"/>
                      <a:endParaRPr lang="en-US" sz="2800" dirty="0"/>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8" name="Picture 7">
            <a:hlinkClick r:id="rId5"/>
            <a:extLst>
              <a:ext uri="{FF2B5EF4-FFF2-40B4-BE49-F238E27FC236}">
                <a16:creationId xmlns:a16="http://schemas.microsoft.com/office/drawing/2014/main" id="{947E66A4-2EF9-F8B0-00A3-A622D926B92C}"/>
              </a:ext>
            </a:extLst>
          </p:cNvPr>
          <p:cNvPicPr>
            <a:picLocks noChangeAspect="1"/>
          </p:cNvPicPr>
          <p:nvPr/>
        </p:nvPicPr>
        <p:blipFill>
          <a:blip r:embed="rId6"/>
          <a:stretch>
            <a:fillRect/>
          </a:stretch>
        </p:blipFill>
        <p:spPr>
          <a:xfrm>
            <a:off x="1364343" y="3447002"/>
            <a:ext cx="7725064" cy="1510436"/>
          </a:xfrm>
          <a:prstGeom prst="rect">
            <a:avLst/>
          </a:prstGeom>
        </p:spPr>
      </p:pic>
      <p:pic>
        <p:nvPicPr>
          <p:cNvPr id="13" name="Grafik 2">
            <a:extLst>
              <a:ext uri="{FF2B5EF4-FFF2-40B4-BE49-F238E27FC236}">
                <a16:creationId xmlns:a16="http://schemas.microsoft.com/office/drawing/2014/main" id="{9BCA3E41-4FB5-1691-FED7-8375E88D3CA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A09399E5-BCE2-BE3B-0E58-7A83522BCC4D}"/>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10" name="Picture 9">
            <a:hlinkClick r:id="rId8"/>
            <a:extLst>
              <a:ext uri="{FF2B5EF4-FFF2-40B4-BE49-F238E27FC236}">
                <a16:creationId xmlns:a16="http://schemas.microsoft.com/office/drawing/2014/main" id="{F117FF3A-EDDC-4563-FA42-9794EB1DC159}"/>
              </a:ext>
            </a:extLst>
          </p:cNvPr>
          <p:cNvPicPr>
            <a:picLocks noChangeAspect="1"/>
          </p:cNvPicPr>
          <p:nvPr/>
        </p:nvPicPr>
        <p:blipFill>
          <a:blip r:embed="rId9"/>
          <a:stretch>
            <a:fillRect/>
          </a:stretch>
        </p:blipFill>
        <p:spPr>
          <a:xfrm>
            <a:off x="2635805" y="5043267"/>
            <a:ext cx="5196076" cy="4059020"/>
          </a:xfrm>
          <a:prstGeom prst="rect">
            <a:avLst/>
          </a:prstGeom>
        </p:spPr>
      </p:pic>
      <p:pic>
        <p:nvPicPr>
          <p:cNvPr id="12" name="Picture 11">
            <a:hlinkClick r:id="rId10"/>
            <a:extLst>
              <a:ext uri="{FF2B5EF4-FFF2-40B4-BE49-F238E27FC236}">
                <a16:creationId xmlns:a16="http://schemas.microsoft.com/office/drawing/2014/main" id="{9B34F1F4-13B3-4A59-F1DE-E32CA83F1A82}"/>
              </a:ext>
            </a:extLst>
          </p:cNvPr>
          <p:cNvPicPr>
            <a:picLocks noChangeAspect="1"/>
          </p:cNvPicPr>
          <p:nvPr/>
        </p:nvPicPr>
        <p:blipFill>
          <a:blip r:embed="rId11"/>
          <a:stretch>
            <a:fillRect/>
          </a:stretch>
        </p:blipFill>
        <p:spPr>
          <a:xfrm>
            <a:off x="9372600" y="3849893"/>
            <a:ext cx="7421416" cy="4651665"/>
          </a:xfrm>
          <a:prstGeom prst="rect">
            <a:avLst/>
          </a:prstGeom>
          <a:ln w="38100">
            <a:solidFill>
              <a:schemeClr val="accent6">
                <a:lumMod val="50000"/>
              </a:schemeClr>
            </a:solidFill>
          </a:ln>
        </p:spPr>
      </p:pic>
    </p:spTree>
    <p:extLst>
      <p:ext uri="{BB962C8B-B14F-4D97-AF65-F5344CB8AC3E}">
        <p14:creationId xmlns:p14="http://schemas.microsoft.com/office/powerpoint/2010/main" val="2878599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E0A75-FA9B-0636-FCA1-9FF27751C7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3053E21-AD49-F576-DA54-0966F78B531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97B6FD26-9412-5701-8DF1-938CC51B62D8}"/>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Germany - Shodan.io - Search Engine for Internet Of Things</a:t>
            </a:r>
            <a:endParaRPr lang="en-BS" sz="4800" b="1" dirty="0"/>
          </a:p>
        </p:txBody>
      </p:sp>
      <p:sp>
        <p:nvSpPr>
          <p:cNvPr id="4" name="TextBox 15">
            <a:extLst>
              <a:ext uri="{FF2B5EF4-FFF2-40B4-BE49-F238E27FC236}">
                <a16:creationId xmlns:a16="http://schemas.microsoft.com/office/drawing/2014/main" id="{C5C6FC0B-2E57-0005-0B66-C8C070746CC8}"/>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24</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65CBB6D2-E456-7165-046C-2B88A9FA2CC7}"/>
              </a:ext>
            </a:extLst>
          </p:cNvPr>
          <p:cNvGraphicFramePr>
            <a:graphicFrameLocks noGrp="1"/>
          </p:cNvGraphicFramePr>
          <p:nvPr>
            <p:ph idx="1"/>
            <p:extLst>
              <p:ext uri="{D42A27DB-BD31-4B8C-83A1-F6EECF244321}">
                <p14:modId xmlns:p14="http://schemas.microsoft.com/office/powerpoint/2010/main" val="3827581610"/>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4895850">
                  <a:extLst>
                    <a:ext uri="{9D8B030D-6E8A-4147-A177-3AD203B41FA5}">
                      <a16:colId xmlns:a16="http://schemas.microsoft.com/office/drawing/2014/main" val="4289972319"/>
                    </a:ext>
                  </a:extLst>
                </a:gridCol>
                <a:gridCol w="10839449">
                  <a:extLst>
                    <a:ext uri="{9D8B030D-6E8A-4147-A177-3AD203B41FA5}">
                      <a16:colId xmlns:a16="http://schemas.microsoft.com/office/drawing/2014/main" val="2619954489"/>
                    </a:ext>
                  </a:extLst>
                </a:gridCol>
              </a:tblGrid>
              <a:tr h="757604">
                <a:tc gridSpan="2">
                  <a:txBody>
                    <a:bodyPr/>
                    <a:lstStyle/>
                    <a:p>
                      <a:pPr algn="ctr"/>
                      <a:r>
                        <a:rPr lang="en-US" sz="2800" dirty="0"/>
                        <a:t>Shared Folders</a:t>
                      </a:r>
                    </a:p>
                  </a:txBody>
                  <a:tcPr anchor="ctr">
                    <a:solidFill>
                      <a:schemeClr val="accent6">
                        <a:lumMod val="50000"/>
                      </a:schemeClr>
                    </a:solidFill>
                  </a:tcPr>
                </a:tc>
                <a:tc hMerge="1">
                  <a:txBody>
                    <a:bodyPr/>
                    <a:lstStyle/>
                    <a:p>
                      <a:pPr algn="ctr"/>
                      <a:endParaRPr lang="en-US" sz="2800" dirty="0"/>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19" name="Grafik 2">
            <a:extLst>
              <a:ext uri="{FF2B5EF4-FFF2-40B4-BE49-F238E27FC236}">
                <a16:creationId xmlns:a16="http://schemas.microsoft.com/office/drawing/2014/main" id="{BECFB0F9-3206-87C1-FE2C-8337B6A3D3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2">
            <a:extLst>
              <a:ext uri="{FF2B5EF4-FFF2-40B4-BE49-F238E27FC236}">
                <a16:creationId xmlns:a16="http://schemas.microsoft.com/office/drawing/2014/main" id="{0DF13349-2568-33BB-D534-7186A283E556}"/>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24" name="Picture 23">
            <a:hlinkClick r:id="rId6"/>
            <a:extLst>
              <a:ext uri="{FF2B5EF4-FFF2-40B4-BE49-F238E27FC236}">
                <a16:creationId xmlns:a16="http://schemas.microsoft.com/office/drawing/2014/main" id="{7050E6B6-D78E-6DF7-1920-EE2CE319ED20}"/>
              </a:ext>
            </a:extLst>
          </p:cNvPr>
          <p:cNvPicPr>
            <a:picLocks noChangeAspect="1"/>
          </p:cNvPicPr>
          <p:nvPr/>
        </p:nvPicPr>
        <p:blipFill>
          <a:blip r:embed="rId7"/>
          <a:stretch>
            <a:fillRect/>
          </a:stretch>
        </p:blipFill>
        <p:spPr>
          <a:xfrm>
            <a:off x="1435698" y="4165236"/>
            <a:ext cx="4632237" cy="3591153"/>
          </a:xfrm>
          <a:prstGeom prst="rect">
            <a:avLst/>
          </a:prstGeom>
          <a:ln w="38100">
            <a:solidFill>
              <a:schemeClr val="accent6">
                <a:lumMod val="50000"/>
              </a:schemeClr>
            </a:solidFill>
          </a:ln>
        </p:spPr>
      </p:pic>
      <p:pic>
        <p:nvPicPr>
          <p:cNvPr id="26" name="Picture 25">
            <a:extLst>
              <a:ext uri="{FF2B5EF4-FFF2-40B4-BE49-F238E27FC236}">
                <a16:creationId xmlns:a16="http://schemas.microsoft.com/office/drawing/2014/main" id="{2EF7CF8E-6908-AFD0-F9B8-070457D82D40}"/>
              </a:ext>
            </a:extLst>
          </p:cNvPr>
          <p:cNvPicPr>
            <a:picLocks noChangeAspect="1"/>
          </p:cNvPicPr>
          <p:nvPr/>
        </p:nvPicPr>
        <p:blipFill>
          <a:blip r:embed="rId8"/>
          <a:stretch>
            <a:fillRect/>
          </a:stretch>
        </p:blipFill>
        <p:spPr>
          <a:xfrm>
            <a:off x="6432934" y="3497885"/>
            <a:ext cx="6156097" cy="5600242"/>
          </a:xfrm>
          <a:prstGeom prst="rect">
            <a:avLst/>
          </a:prstGeom>
          <a:ln>
            <a:solidFill>
              <a:schemeClr val="tx1"/>
            </a:solidFill>
          </a:ln>
        </p:spPr>
      </p:pic>
      <p:pic>
        <p:nvPicPr>
          <p:cNvPr id="21" name="Picture 20">
            <a:extLst>
              <a:ext uri="{FF2B5EF4-FFF2-40B4-BE49-F238E27FC236}">
                <a16:creationId xmlns:a16="http://schemas.microsoft.com/office/drawing/2014/main" id="{2E739F16-B9DE-DDAC-7FFF-4A82FE8CC15D}"/>
              </a:ext>
            </a:extLst>
          </p:cNvPr>
          <p:cNvPicPr>
            <a:picLocks noChangeAspect="1"/>
          </p:cNvPicPr>
          <p:nvPr/>
        </p:nvPicPr>
        <p:blipFill>
          <a:blip r:embed="rId9"/>
          <a:stretch>
            <a:fillRect/>
          </a:stretch>
        </p:blipFill>
        <p:spPr>
          <a:xfrm>
            <a:off x="10340946" y="3531735"/>
            <a:ext cx="6443570" cy="1636007"/>
          </a:xfrm>
          <a:prstGeom prst="rect">
            <a:avLst/>
          </a:prstGeom>
          <a:ln>
            <a:solidFill>
              <a:schemeClr val="tx1"/>
            </a:solidFill>
          </a:ln>
        </p:spPr>
      </p:pic>
      <p:pic>
        <p:nvPicPr>
          <p:cNvPr id="22" name="Picture 21">
            <a:extLst>
              <a:ext uri="{FF2B5EF4-FFF2-40B4-BE49-F238E27FC236}">
                <a16:creationId xmlns:a16="http://schemas.microsoft.com/office/drawing/2014/main" id="{092A665D-3F02-7DFB-E044-F8DA0D7239E2}"/>
              </a:ext>
            </a:extLst>
          </p:cNvPr>
          <p:cNvPicPr>
            <a:picLocks noChangeAspect="1"/>
          </p:cNvPicPr>
          <p:nvPr/>
        </p:nvPicPr>
        <p:blipFill>
          <a:blip r:embed="rId10"/>
          <a:stretch>
            <a:fillRect/>
          </a:stretch>
        </p:blipFill>
        <p:spPr>
          <a:xfrm>
            <a:off x="8872212" y="7077409"/>
            <a:ext cx="7912304" cy="1266491"/>
          </a:xfrm>
          <a:prstGeom prst="rect">
            <a:avLst/>
          </a:prstGeom>
          <a:ln>
            <a:solidFill>
              <a:schemeClr val="tx1"/>
            </a:solidFill>
          </a:ln>
        </p:spPr>
      </p:pic>
      <p:pic>
        <p:nvPicPr>
          <p:cNvPr id="16" name="Picture 15">
            <a:extLst>
              <a:ext uri="{FF2B5EF4-FFF2-40B4-BE49-F238E27FC236}">
                <a16:creationId xmlns:a16="http://schemas.microsoft.com/office/drawing/2014/main" id="{B61D0D73-11D0-C08E-28CE-EA5CB63D2106}"/>
              </a:ext>
            </a:extLst>
          </p:cNvPr>
          <p:cNvPicPr>
            <a:picLocks noChangeAspect="1"/>
          </p:cNvPicPr>
          <p:nvPr/>
        </p:nvPicPr>
        <p:blipFill>
          <a:blip r:embed="rId11"/>
          <a:stretch>
            <a:fillRect/>
          </a:stretch>
        </p:blipFill>
        <p:spPr>
          <a:xfrm>
            <a:off x="10427052" y="5269036"/>
            <a:ext cx="6357464" cy="1693410"/>
          </a:xfrm>
          <a:prstGeom prst="rect">
            <a:avLst/>
          </a:prstGeom>
          <a:ln>
            <a:solidFill>
              <a:schemeClr val="tx1"/>
            </a:solidFill>
          </a:ln>
        </p:spPr>
      </p:pic>
    </p:spTree>
    <p:extLst>
      <p:ext uri="{BB962C8B-B14F-4D97-AF65-F5344CB8AC3E}">
        <p14:creationId xmlns:p14="http://schemas.microsoft.com/office/powerpoint/2010/main" val="615569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326A3E-3F6D-F4EB-F5F1-FB6DC393BC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BC2FDAC-C888-26FC-B45C-EE91A80D384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4A206E0A-2FDE-DD9A-6E8A-5CACF85A07C4}"/>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Germany - Shodan.io - Search Engine for Internet Of Things</a:t>
            </a:r>
            <a:endParaRPr lang="en-BS" sz="4800" b="1" dirty="0"/>
          </a:p>
        </p:txBody>
      </p:sp>
      <p:sp>
        <p:nvSpPr>
          <p:cNvPr id="4" name="TextBox 15">
            <a:extLst>
              <a:ext uri="{FF2B5EF4-FFF2-40B4-BE49-F238E27FC236}">
                <a16:creationId xmlns:a16="http://schemas.microsoft.com/office/drawing/2014/main" id="{9D044431-3289-0D03-34B3-2E536F41153F}"/>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25</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11B7F6BA-E117-08B8-6A51-BB2B5EFDCE42}"/>
              </a:ext>
            </a:extLst>
          </p:cNvPr>
          <p:cNvGraphicFramePr>
            <a:graphicFrameLocks noGrp="1"/>
          </p:cNvGraphicFramePr>
          <p:nvPr>
            <p:ph idx="1"/>
            <p:extLst>
              <p:ext uri="{D42A27DB-BD31-4B8C-83A1-F6EECF244321}">
                <p14:modId xmlns:p14="http://schemas.microsoft.com/office/powerpoint/2010/main" val="1255637022"/>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15735299">
                  <a:extLst>
                    <a:ext uri="{9D8B030D-6E8A-4147-A177-3AD203B41FA5}">
                      <a16:colId xmlns:a16="http://schemas.microsoft.com/office/drawing/2014/main" val="4289972319"/>
                    </a:ext>
                  </a:extLst>
                </a:gridCol>
              </a:tblGrid>
              <a:tr h="757604">
                <a:tc>
                  <a:txBody>
                    <a:bodyPr/>
                    <a:lstStyle/>
                    <a:p>
                      <a:pPr algn="ctr"/>
                      <a:r>
                        <a:rPr lang="en-US" sz="2800" dirty="0"/>
                        <a:t>Logged In Remote Access</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12" name="Grafik 2">
            <a:extLst>
              <a:ext uri="{FF2B5EF4-FFF2-40B4-BE49-F238E27FC236}">
                <a16:creationId xmlns:a16="http://schemas.microsoft.com/office/drawing/2014/main" id="{312CE238-4C13-10C4-E285-D082056BA16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7FCDB00-FE07-BBAD-9633-E4E488F69037}"/>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8" name="Picture 7">
            <a:hlinkClick r:id="rId6"/>
            <a:extLst>
              <a:ext uri="{FF2B5EF4-FFF2-40B4-BE49-F238E27FC236}">
                <a16:creationId xmlns:a16="http://schemas.microsoft.com/office/drawing/2014/main" id="{7195CC59-2DB1-E1F0-39AD-24ACABAE5E67}"/>
              </a:ext>
            </a:extLst>
          </p:cNvPr>
          <p:cNvPicPr>
            <a:picLocks noChangeAspect="1"/>
          </p:cNvPicPr>
          <p:nvPr/>
        </p:nvPicPr>
        <p:blipFill>
          <a:blip r:embed="rId7"/>
          <a:stretch>
            <a:fillRect/>
          </a:stretch>
        </p:blipFill>
        <p:spPr>
          <a:xfrm>
            <a:off x="4533899" y="3439024"/>
            <a:ext cx="9220200" cy="5666876"/>
          </a:xfrm>
          <a:prstGeom prst="rect">
            <a:avLst/>
          </a:prstGeom>
        </p:spPr>
      </p:pic>
    </p:spTree>
    <p:extLst>
      <p:ext uri="{BB962C8B-B14F-4D97-AF65-F5344CB8AC3E}">
        <p14:creationId xmlns:p14="http://schemas.microsoft.com/office/powerpoint/2010/main" val="21865956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832E6-B0E1-2B25-8FB2-5BCF644D7B7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1FE8F0-A9FE-D389-0B72-136FE5E24B7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84BAFF4E-C951-6908-DD8E-68C7FE872A7C}"/>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Germany - Shodan.io - Search Engine for Internet Of Things</a:t>
            </a:r>
            <a:endParaRPr lang="en-BS" sz="4800" b="1" dirty="0"/>
          </a:p>
        </p:txBody>
      </p:sp>
      <p:sp>
        <p:nvSpPr>
          <p:cNvPr id="4" name="TextBox 15">
            <a:extLst>
              <a:ext uri="{FF2B5EF4-FFF2-40B4-BE49-F238E27FC236}">
                <a16:creationId xmlns:a16="http://schemas.microsoft.com/office/drawing/2014/main" id="{1CCD1501-8A66-CBFA-049F-1136B0268EE3}"/>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26</a:t>
            </a:fld>
            <a:endParaRPr lang="en-US" sz="1501" b="1" dirty="0">
              <a:solidFill>
                <a:srgbClr val="343434"/>
              </a:solidFill>
              <a:latin typeface="DM Sans Bold"/>
              <a:ea typeface="DM Sans Bold"/>
              <a:cs typeface="DM Sans Bold"/>
              <a:sym typeface="DM Sans Bold"/>
            </a:endParaRPr>
          </a:p>
        </p:txBody>
      </p:sp>
      <p:graphicFrame>
        <p:nvGraphicFramePr>
          <p:cNvPr id="5" name="Table 5">
            <a:extLst>
              <a:ext uri="{FF2B5EF4-FFF2-40B4-BE49-F238E27FC236}">
                <a16:creationId xmlns:a16="http://schemas.microsoft.com/office/drawing/2014/main" id="{56977DF0-287E-8DA0-1B96-381B1B7188C0}"/>
              </a:ext>
            </a:extLst>
          </p:cNvPr>
          <p:cNvGraphicFramePr>
            <a:graphicFrameLocks noGrp="1"/>
          </p:cNvGraphicFramePr>
          <p:nvPr>
            <p:ph idx="1"/>
            <p:extLst>
              <p:ext uri="{D42A27DB-BD31-4B8C-83A1-F6EECF244321}">
                <p14:modId xmlns:p14="http://schemas.microsoft.com/office/powerpoint/2010/main" val="1114913156"/>
              </p:ext>
            </p:extLst>
          </p:nvPr>
        </p:nvGraphicFramePr>
        <p:xfrm>
          <a:off x="1276350" y="2620963"/>
          <a:ext cx="15735299" cy="6643353"/>
        </p:xfrm>
        <a:graphic>
          <a:graphicData uri="http://schemas.openxmlformats.org/drawingml/2006/table">
            <a:tbl>
              <a:tblPr firstRow="1" bandRow="1">
                <a:tableStyleId>{5C22544A-7EE6-4342-B048-85BDC9FD1C3A}</a:tableStyleId>
              </a:tblPr>
              <a:tblGrid>
                <a:gridCol w="15735299">
                  <a:extLst>
                    <a:ext uri="{9D8B030D-6E8A-4147-A177-3AD203B41FA5}">
                      <a16:colId xmlns:a16="http://schemas.microsoft.com/office/drawing/2014/main" val="4289972319"/>
                    </a:ext>
                  </a:extLst>
                </a:gridCol>
              </a:tblGrid>
              <a:tr h="757604">
                <a:tc>
                  <a:txBody>
                    <a:bodyPr/>
                    <a:lstStyle/>
                    <a:p>
                      <a:pPr algn="ctr"/>
                      <a:r>
                        <a:rPr lang="en-US" sz="2800" dirty="0"/>
                        <a:t>Webcam</a:t>
                      </a:r>
                    </a:p>
                  </a:txBody>
                  <a:tcPr anchor="ctr">
                    <a:solidFill>
                      <a:schemeClr val="accent6">
                        <a:lumMod val="50000"/>
                      </a:schemeClr>
                    </a:solidFill>
                  </a:tcPr>
                </a:tc>
                <a:extLst>
                  <a:ext uri="{0D108BD9-81ED-4DB2-BD59-A6C34878D82A}">
                    <a16:rowId xmlns:a16="http://schemas.microsoft.com/office/drawing/2014/main" val="2389528094"/>
                  </a:ext>
                </a:extLst>
              </a:tr>
              <a:tr h="5885749">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12" name="Picture 11">
            <a:hlinkClick r:id="rId5"/>
            <a:extLst>
              <a:ext uri="{FF2B5EF4-FFF2-40B4-BE49-F238E27FC236}">
                <a16:creationId xmlns:a16="http://schemas.microsoft.com/office/drawing/2014/main" id="{7EC36287-D025-F97D-2B62-5E0EA4E2EDC6}"/>
              </a:ext>
            </a:extLst>
          </p:cNvPr>
          <p:cNvPicPr>
            <a:picLocks noChangeAspect="1"/>
          </p:cNvPicPr>
          <p:nvPr/>
        </p:nvPicPr>
        <p:blipFill>
          <a:blip r:embed="rId6"/>
          <a:stretch>
            <a:fillRect/>
          </a:stretch>
        </p:blipFill>
        <p:spPr>
          <a:xfrm>
            <a:off x="4151792" y="3390900"/>
            <a:ext cx="9392698" cy="5777255"/>
          </a:xfrm>
          <a:prstGeom prst="rect">
            <a:avLst/>
          </a:prstGeom>
        </p:spPr>
      </p:pic>
      <p:pic>
        <p:nvPicPr>
          <p:cNvPr id="8" name="Grafik 2">
            <a:extLst>
              <a:ext uri="{FF2B5EF4-FFF2-40B4-BE49-F238E27FC236}">
                <a16:creationId xmlns:a16="http://schemas.microsoft.com/office/drawing/2014/main" id="{CBAAE54B-F89E-C892-BF49-454D6F827FF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2">
            <a:extLst>
              <a:ext uri="{FF2B5EF4-FFF2-40B4-BE49-F238E27FC236}">
                <a16:creationId xmlns:a16="http://schemas.microsoft.com/office/drawing/2014/main" id="{FDA603C1-8790-5E07-B11F-FB99155C2BA6}"/>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3635586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0A744-132D-8C8E-A1F4-587581AE30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3E263F-7538-415F-C63E-A25001A4018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8" name="TextBox 4">
            <a:extLst>
              <a:ext uri="{FF2B5EF4-FFF2-40B4-BE49-F238E27FC236}">
                <a16:creationId xmlns:a16="http://schemas.microsoft.com/office/drawing/2014/main" id="{DE52D9C8-AE4A-F17F-D0CD-0E78A8D64279}"/>
              </a:ext>
            </a:extLst>
          </p:cNvPr>
          <p:cNvSpPr txBox="1"/>
          <p:nvPr/>
        </p:nvSpPr>
        <p:spPr>
          <a:xfrm>
            <a:off x="355600" y="2204526"/>
            <a:ext cx="10877017" cy="6557693"/>
          </a:xfrm>
          <a:prstGeom prst="rect">
            <a:avLst/>
          </a:prstGeom>
        </p:spPr>
        <p:txBody>
          <a:bodyPr wrap="square" lIns="0" tIns="0" rIns="0" bIns="0" rtlCol="0" anchor="t">
            <a:spAutoFit/>
          </a:bodyPr>
          <a:lstStyle/>
          <a:p>
            <a:pPr algn="ctr">
              <a:lnSpc>
                <a:spcPts val="27108"/>
              </a:lnSpc>
            </a:pPr>
            <a:r>
              <a:rPr lang="en-US" sz="13400" b="1" dirty="0">
                <a:solidFill>
                  <a:srgbClr val="343434"/>
                </a:solidFill>
                <a:latin typeface="Cooper Hewitt Bold"/>
                <a:ea typeface="Cooper Hewitt Bold"/>
                <a:cs typeface="Cooper Hewitt Bold"/>
                <a:sym typeface="Cooper Hewitt Bold"/>
              </a:rPr>
              <a:t>THANK YOU</a:t>
            </a:r>
          </a:p>
          <a:p>
            <a:pPr algn="ctr">
              <a:lnSpc>
                <a:spcPts val="27108"/>
              </a:lnSpc>
            </a:pPr>
            <a:r>
              <a:rPr lang="en-US" sz="13400" b="1" dirty="0">
                <a:solidFill>
                  <a:srgbClr val="343434"/>
                </a:solidFill>
                <a:latin typeface="Cooper Hewitt Bold"/>
                <a:ea typeface="Cooper Hewitt Bold"/>
                <a:cs typeface="Cooper Hewitt Bold"/>
                <a:sym typeface="Cooper Hewitt Bold"/>
              </a:rPr>
              <a:t>Q &amp; A</a:t>
            </a:r>
          </a:p>
        </p:txBody>
      </p:sp>
      <p:sp>
        <p:nvSpPr>
          <p:cNvPr id="3" name="TextBox 15">
            <a:extLst>
              <a:ext uri="{FF2B5EF4-FFF2-40B4-BE49-F238E27FC236}">
                <a16:creationId xmlns:a16="http://schemas.microsoft.com/office/drawing/2014/main" id="{30C162E2-67AC-CE80-9440-24DC2A6889E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27</a:t>
            </a:fld>
            <a:endParaRPr lang="en-US" sz="1500" b="1" dirty="0">
              <a:solidFill>
                <a:srgbClr val="343434"/>
              </a:solidFill>
              <a:latin typeface="DM Sans Bold"/>
              <a:ea typeface="DM Sans Bold"/>
              <a:cs typeface="DM Sans Bold"/>
              <a:sym typeface="DM Sans Bold"/>
            </a:endParaRPr>
          </a:p>
        </p:txBody>
      </p:sp>
      <p:pic>
        <p:nvPicPr>
          <p:cNvPr id="10" name="Picture 9">
            <a:extLst>
              <a:ext uri="{FF2B5EF4-FFF2-40B4-BE49-F238E27FC236}">
                <a16:creationId xmlns:a16="http://schemas.microsoft.com/office/drawing/2014/main" id="{D69C0C88-2540-584F-0E1C-1A63DA9DD256}"/>
              </a:ext>
            </a:extLst>
          </p:cNvPr>
          <p:cNvPicPr>
            <a:picLocks noChangeAspect="1"/>
          </p:cNvPicPr>
          <p:nvPr/>
        </p:nvPicPr>
        <p:blipFill>
          <a:blip r:embed="rId5"/>
          <a:stretch>
            <a:fillRect/>
          </a:stretch>
        </p:blipFill>
        <p:spPr>
          <a:xfrm>
            <a:off x="10668000" y="1856114"/>
            <a:ext cx="6911548" cy="6911548"/>
          </a:xfrm>
          <a:prstGeom prst="rect">
            <a:avLst/>
          </a:prstGeom>
        </p:spPr>
      </p:pic>
      <p:pic>
        <p:nvPicPr>
          <p:cNvPr id="4" name="Grafik 2">
            <a:extLst>
              <a:ext uri="{FF2B5EF4-FFF2-40B4-BE49-F238E27FC236}">
                <a16:creationId xmlns:a16="http://schemas.microsoft.com/office/drawing/2014/main" id="{3EBE43A8-ADD5-7139-7B4F-497939A3A06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12">
            <a:extLst>
              <a:ext uri="{FF2B5EF4-FFF2-40B4-BE49-F238E27FC236}">
                <a16:creationId xmlns:a16="http://schemas.microsoft.com/office/drawing/2014/main" id="{11B8E33E-C980-D4A5-EE46-E298EAECB696}"/>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3297117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7F89A-899E-6ACF-45F1-287D010B98E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0EF289C-A875-CEB8-5661-622A6362A05F}"/>
              </a:ext>
            </a:extLst>
          </p:cNvPr>
          <p:cNvSpPr/>
          <p:nvPr/>
        </p:nvSpPr>
        <p:spPr>
          <a:xfrm>
            <a:off x="1115784" y="7706581"/>
            <a:ext cx="11838074" cy="1170722"/>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This presentation is </a:t>
            </a:r>
            <a:r>
              <a:rPr lang="en-US" sz="2500" u="sng" dirty="0">
                <a:solidFill>
                  <a:schemeClr val="tx1"/>
                </a:solidFill>
              </a:rPr>
              <a:t>not related</a:t>
            </a:r>
            <a:r>
              <a:rPr lang="en-US" sz="2500" dirty="0">
                <a:solidFill>
                  <a:schemeClr val="tx1"/>
                </a:solidFill>
              </a:rPr>
              <a:t> to my work or employer.</a:t>
            </a:r>
          </a:p>
        </p:txBody>
      </p:sp>
      <p:sp>
        <p:nvSpPr>
          <p:cNvPr id="2" name="Freeform 2">
            <a:extLst>
              <a:ext uri="{FF2B5EF4-FFF2-40B4-BE49-F238E27FC236}">
                <a16:creationId xmlns:a16="http://schemas.microsoft.com/office/drawing/2014/main" id="{AD4B42AD-5F61-80AC-DBA4-ED1AA0090DE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800A14BF-54DA-19E5-CD84-13DFE7210DDB}"/>
              </a:ext>
            </a:extLst>
          </p:cNvPr>
          <p:cNvSpPr txBox="1">
            <a:spLocks/>
          </p:cNvSpPr>
          <p:nvPr/>
        </p:nvSpPr>
        <p:spPr>
          <a:xfrm>
            <a:off x="784054" y="1638301"/>
            <a:ext cx="16932447"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19" name="Picture 18">
            <a:extLst>
              <a:ext uri="{FF2B5EF4-FFF2-40B4-BE49-F238E27FC236}">
                <a16:creationId xmlns:a16="http://schemas.microsoft.com/office/drawing/2014/main" id="{DEC554BD-70BC-BC19-68B6-C2E6AC722EB6}"/>
              </a:ext>
            </a:extLst>
          </p:cNvPr>
          <p:cNvPicPr>
            <a:picLocks noChangeAspect="1"/>
          </p:cNvPicPr>
          <p:nvPr/>
        </p:nvPicPr>
        <p:blipFill>
          <a:blip r:embed="rId5"/>
          <a:stretch>
            <a:fillRect/>
          </a:stretch>
        </p:blipFill>
        <p:spPr>
          <a:xfrm>
            <a:off x="1505010" y="7850960"/>
            <a:ext cx="882650" cy="882650"/>
          </a:xfrm>
          <a:prstGeom prst="rect">
            <a:avLst/>
          </a:prstGeom>
        </p:spPr>
      </p:pic>
      <p:sp>
        <p:nvSpPr>
          <p:cNvPr id="15" name="Rectangle: Rounded Corners 14">
            <a:extLst>
              <a:ext uri="{FF2B5EF4-FFF2-40B4-BE49-F238E27FC236}">
                <a16:creationId xmlns:a16="http://schemas.microsoft.com/office/drawing/2014/main" id="{0E31AA3B-04C1-BDC3-0CA9-9CDF6A26D302}"/>
              </a:ext>
            </a:extLst>
          </p:cNvPr>
          <p:cNvSpPr/>
          <p:nvPr/>
        </p:nvSpPr>
        <p:spPr>
          <a:xfrm>
            <a:off x="1115786" y="6052907"/>
            <a:ext cx="11838074" cy="1170722"/>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Users must check the legality of OSINT tools and methods in their country.</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5789143-3A63-52F3-6A92-AE7466ACF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0470" y="6250761"/>
            <a:ext cx="799977" cy="799977"/>
          </a:xfrm>
          <a:prstGeom prst="rect">
            <a:avLst/>
          </a:prstGeom>
        </p:spPr>
      </p:pic>
      <p:sp>
        <p:nvSpPr>
          <p:cNvPr id="16" name="Rectangle: Rounded Corners 15">
            <a:extLst>
              <a:ext uri="{FF2B5EF4-FFF2-40B4-BE49-F238E27FC236}">
                <a16:creationId xmlns:a16="http://schemas.microsoft.com/office/drawing/2014/main" id="{2C1F940A-F60B-072A-94DB-416E0C1E639C}"/>
              </a:ext>
            </a:extLst>
          </p:cNvPr>
          <p:cNvSpPr/>
          <p:nvPr/>
        </p:nvSpPr>
        <p:spPr>
          <a:xfrm>
            <a:off x="1115786" y="4399233"/>
            <a:ext cx="11838074" cy="1170722"/>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Live content may be unpredictable and potentially inappropriate for some viewers.</a:t>
            </a:r>
          </a:p>
        </p:txBody>
      </p:sp>
      <p:sp>
        <p:nvSpPr>
          <p:cNvPr id="18" name="Rectangle: Rounded Corners 17">
            <a:extLst>
              <a:ext uri="{FF2B5EF4-FFF2-40B4-BE49-F238E27FC236}">
                <a16:creationId xmlns:a16="http://schemas.microsoft.com/office/drawing/2014/main" id="{DE1F7154-0C6C-C2D7-88A8-AB153DBAB0A3}"/>
              </a:ext>
            </a:extLst>
          </p:cNvPr>
          <p:cNvSpPr/>
          <p:nvPr/>
        </p:nvSpPr>
        <p:spPr>
          <a:xfrm>
            <a:off x="1115786" y="2745561"/>
            <a:ext cx="11838074" cy="1170722"/>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Presentation is solely for educational and awareness purposes.</a:t>
            </a:r>
          </a:p>
        </p:txBody>
      </p:sp>
      <p:pic>
        <p:nvPicPr>
          <p:cNvPr id="17" name="Picture 16">
            <a:extLst>
              <a:ext uri="{FF2B5EF4-FFF2-40B4-BE49-F238E27FC236}">
                <a16:creationId xmlns:a16="http://schemas.microsoft.com/office/drawing/2014/main" id="{E34A96BF-FC02-6433-A705-D8A3E9D65C57}"/>
              </a:ext>
            </a:extLst>
          </p:cNvPr>
          <p:cNvPicPr>
            <a:picLocks noChangeAspect="1"/>
          </p:cNvPicPr>
          <p:nvPr/>
        </p:nvPicPr>
        <p:blipFill>
          <a:blip r:embed="rId7"/>
          <a:stretch>
            <a:fillRect/>
          </a:stretch>
        </p:blipFill>
        <p:spPr>
          <a:xfrm>
            <a:off x="1546349" y="2974161"/>
            <a:ext cx="799977" cy="799977"/>
          </a:xfrm>
          <a:prstGeom prst="rect">
            <a:avLst/>
          </a:prstGeom>
        </p:spPr>
      </p:pic>
      <p:pic>
        <p:nvPicPr>
          <p:cNvPr id="21" name="Picture 20">
            <a:extLst>
              <a:ext uri="{FF2B5EF4-FFF2-40B4-BE49-F238E27FC236}">
                <a16:creationId xmlns:a16="http://schemas.microsoft.com/office/drawing/2014/main" id="{D6592087-9FD0-E23F-6A54-52083D976298}"/>
              </a:ext>
            </a:extLst>
          </p:cNvPr>
          <p:cNvPicPr>
            <a:picLocks noChangeAspect="1"/>
          </p:cNvPicPr>
          <p:nvPr/>
        </p:nvPicPr>
        <p:blipFill>
          <a:blip r:embed="rId8"/>
          <a:stretch>
            <a:fillRect/>
          </a:stretch>
        </p:blipFill>
        <p:spPr>
          <a:xfrm>
            <a:off x="1600201" y="4650561"/>
            <a:ext cx="761492" cy="761492"/>
          </a:xfrm>
          <a:prstGeom prst="rect">
            <a:avLst/>
          </a:prstGeom>
        </p:spPr>
      </p:pic>
      <p:sp>
        <p:nvSpPr>
          <p:cNvPr id="23" name="TextBox 22">
            <a:extLst>
              <a:ext uri="{FF2B5EF4-FFF2-40B4-BE49-F238E27FC236}">
                <a16:creationId xmlns:a16="http://schemas.microsoft.com/office/drawing/2014/main" id="{CEE1A401-D8FA-E288-C1D2-DCD411D80A23}"/>
              </a:ext>
            </a:extLst>
          </p:cNvPr>
          <p:cNvSpPr txBox="1"/>
          <p:nvPr/>
        </p:nvSpPr>
        <p:spPr>
          <a:xfrm>
            <a:off x="11125201" y="8950523"/>
            <a:ext cx="1828658" cy="307648"/>
          </a:xfrm>
          <a:prstGeom prst="rect">
            <a:avLst/>
          </a:prstGeom>
          <a:noFill/>
        </p:spPr>
        <p:txBody>
          <a:bodyPr wrap="square">
            <a:spAutoFit/>
          </a:bodyPr>
          <a:lstStyle/>
          <a:p>
            <a:r>
              <a:rPr lang="en-US" sz="1399" dirty="0"/>
              <a:t>images: Flaticon.com</a:t>
            </a:r>
            <a:endParaRPr lang="en-BS" sz="1399" dirty="0"/>
          </a:p>
        </p:txBody>
      </p:sp>
      <p:sp>
        <p:nvSpPr>
          <p:cNvPr id="4" name="TextBox 15">
            <a:extLst>
              <a:ext uri="{FF2B5EF4-FFF2-40B4-BE49-F238E27FC236}">
                <a16:creationId xmlns:a16="http://schemas.microsoft.com/office/drawing/2014/main" id="{4120EF4C-7AA8-9413-EC3F-87BA8FBD2518}"/>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3</a:t>
            </a:fld>
            <a:endParaRPr lang="en-US" sz="1501" b="1" dirty="0">
              <a:solidFill>
                <a:srgbClr val="343434"/>
              </a:solidFill>
              <a:latin typeface="DM Sans Bold"/>
              <a:ea typeface="DM Sans Bold"/>
              <a:cs typeface="DM Sans Bold"/>
              <a:sym typeface="DM Sans Bold"/>
            </a:endParaRPr>
          </a:p>
        </p:txBody>
      </p:sp>
      <p:pic>
        <p:nvPicPr>
          <p:cNvPr id="7" name="Picture 6">
            <a:extLst>
              <a:ext uri="{FF2B5EF4-FFF2-40B4-BE49-F238E27FC236}">
                <a16:creationId xmlns:a16="http://schemas.microsoft.com/office/drawing/2014/main" id="{BCC95A5D-A447-EB98-EC21-7C0B94DF8AA7}"/>
              </a:ext>
            </a:extLst>
          </p:cNvPr>
          <p:cNvPicPr>
            <a:picLocks noChangeAspect="1"/>
          </p:cNvPicPr>
          <p:nvPr/>
        </p:nvPicPr>
        <p:blipFill>
          <a:blip r:embed="rId9"/>
          <a:stretch>
            <a:fillRect/>
          </a:stretch>
        </p:blipFill>
        <p:spPr>
          <a:xfrm>
            <a:off x="13081243" y="3232532"/>
            <a:ext cx="5130557" cy="5339968"/>
          </a:xfrm>
          <a:prstGeom prst="rect">
            <a:avLst/>
          </a:prstGeom>
        </p:spPr>
      </p:pic>
      <p:pic>
        <p:nvPicPr>
          <p:cNvPr id="12" name="Grafik 2">
            <a:extLst>
              <a:ext uri="{FF2B5EF4-FFF2-40B4-BE49-F238E27FC236}">
                <a16:creationId xmlns:a16="http://schemas.microsoft.com/office/drawing/2014/main" id="{AE1D5601-2A73-4E59-DFA7-2C03C8460CD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DF9E96D6-5872-F826-9D28-F5767DACB6F2}"/>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2906786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E9B2E-D3B6-4E9B-599F-E5AE0435E4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1E4938-CC03-328E-210F-D6F98790192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11" name="Content Placeholder 2">
            <a:extLst>
              <a:ext uri="{FF2B5EF4-FFF2-40B4-BE49-F238E27FC236}">
                <a16:creationId xmlns:a16="http://schemas.microsoft.com/office/drawing/2014/main" id="{A25FDE4D-2E99-2417-22BD-EF42F6152DA0}"/>
              </a:ext>
            </a:extLst>
          </p:cNvPr>
          <p:cNvSpPr>
            <a:spLocks noGrp="1"/>
          </p:cNvSpPr>
          <p:nvPr>
            <p:ph idx="1"/>
          </p:nvPr>
        </p:nvSpPr>
        <p:spPr>
          <a:xfrm>
            <a:off x="860255" y="2854845"/>
            <a:ext cx="12246146" cy="6081190"/>
          </a:xfrm>
        </p:spPr>
        <p:txBody>
          <a:bodyPr>
            <a:normAutofit/>
          </a:bodyPr>
          <a:lstStyle/>
          <a:p>
            <a:pPr marL="0" indent="0">
              <a:buNone/>
            </a:pPr>
            <a:r>
              <a:rPr lang="en-US" sz="3600" b="1" dirty="0">
                <a:latin typeface="+mj-lt"/>
              </a:rPr>
              <a:t>German Law</a:t>
            </a:r>
          </a:p>
          <a:p>
            <a:pPr lvl="1"/>
            <a:r>
              <a:rPr lang="en-US" sz="2800" dirty="0">
                <a:latin typeface="+mj-lt"/>
              </a:rPr>
              <a:t>Bundesgesetzblatt  (</a:t>
            </a:r>
            <a:r>
              <a:rPr lang="en-US" sz="2800"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Bundesnetzagentur  (</a:t>
            </a:r>
            <a:r>
              <a:rPr lang="en-US" sz="2800"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marL="0" indent="0">
              <a:buNone/>
            </a:pPr>
            <a:endParaRPr lang="en-US" sz="3200" dirty="0">
              <a:latin typeface="+mj-lt"/>
            </a:endParaRPr>
          </a:p>
          <a:p>
            <a:pPr marL="0" indent="0">
              <a:buNone/>
            </a:pPr>
            <a:r>
              <a:rPr lang="en-US" sz="3600" b="1" dirty="0">
                <a:latin typeface="+mj-lt"/>
              </a:rPr>
              <a:t>Organizations</a:t>
            </a:r>
          </a:p>
          <a:p>
            <a:pPr lvl="1"/>
            <a:r>
              <a:rPr lang="en-US" sz="2800" dirty="0">
                <a:latin typeface="+mj-lt"/>
              </a:rPr>
              <a:t>BSI – Bundesamt für Sicherheit in der Informationstechnik (</a:t>
            </a:r>
            <a:r>
              <a:rPr lang="en-US" sz="2800"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Incident Reporting  (</a:t>
            </a:r>
            <a:r>
              <a:rPr lang="en-US" sz="2800"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a:t>
            </a:r>
            <a:r>
              <a:rPr lang="en-US" sz="2800"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ink</a:t>
            </a:r>
            <a:r>
              <a:rPr lang="en-US" sz="2800" dirty="0">
                <a:latin typeface="+mj-lt"/>
              </a:rPr>
              <a:t>)</a:t>
            </a:r>
          </a:p>
          <a:p>
            <a:pPr lvl="1"/>
            <a:r>
              <a:rPr lang="en-US" sz="2800" dirty="0">
                <a:latin typeface="+mj-lt"/>
              </a:rPr>
              <a:t>CERT-Bund (</a:t>
            </a:r>
            <a:r>
              <a:rPr lang="en-US" sz="2800"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Bundeskriminalamt (</a:t>
            </a:r>
            <a:r>
              <a:rPr lang="en-US" sz="2800"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Generalstaatsanwaltschaft (</a:t>
            </a:r>
            <a:r>
              <a:rPr lang="en-US" sz="2800" dirty="0">
                <a:solidFill>
                  <a:schemeClr val="accent6">
                    <a:lumMod val="50000"/>
                  </a:schemeClr>
                </a:solidFill>
                <a:latin typeface="+mj-lt"/>
                <a:hlinkClick r:id="rId12">
                  <a:extLst>
                    <a:ext uri="{A12FA001-AC4F-418D-AE19-62706E023703}">
                      <ahyp:hlinkClr xmlns:ahyp="http://schemas.microsoft.com/office/drawing/2018/hyperlinkcolor" val="tx"/>
                    </a:ext>
                  </a:extLst>
                </a:hlinkClick>
              </a:rPr>
              <a:t>link</a:t>
            </a:r>
            <a:r>
              <a:rPr lang="en-US" sz="2800" dirty="0">
                <a:latin typeface="+mj-lt"/>
              </a:rPr>
              <a:t>)</a:t>
            </a:r>
            <a:endParaRPr lang="pt-PT" sz="2800" dirty="0">
              <a:latin typeface="+mj-lt"/>
            </a:endParaRPr>
          </a:p>
        </p:txBody>
      </p:sp>
      <p:sp>
        <p:nvSpPr>
          <p:cNvPr id="14" name="Title 1">
            <a:extLst>
              <a:ext uri="{FF2B5EF4-FFF2-40B4-BE49-F238E27FC236}">
                <a16:creationId xmlns:a16="http://schemas.microsoft.com/office/drawing/2014/main" id="{E5CE56DD-C71E-44B3-6F82-DA6218A621B0}"/>
              </a:ext>
            </a:extLst>
          </p:cNvPr>
          <p:cNvSpPr txBox="1">
            <a:spLocks/>
          </p:cNvSpPr>
          <p:nvPr/>
        </p:nvSpPr>
        <p:spPr>
          <a:xfrm>
            <a:off x="784054" y="1638301"/>
            <a:ext cx="16932447"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sp>
        <p:nvSpPr>
          <p:cNvPr id="3" name="TextBox 15">
            <a:extLst>
              <a:ext uri="{FF2B5EF4-FFF2-40B4-BE49-F238E27FC236}">
                <a16:creationId xmlns:a16="http://schemas.microsoft.com/office/drawing/2014/main" id="{B4FA8756-CDBF-BEFB-8A8E-2A1106FEEF45}"/>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4</a:t>
            </a:fld>
            <a:endParaRPr lang="en-US" sz="1501" b="1" dirty="0">
              <a:solidFill>
                <a:srgbClr val="343434"/>
              </a:solidFill>
              <a:latin typeface="DM Sans Bold"/>
              <a:ea typeface="DM Sans Bold"/>
              <a:cs typeface="DM Sans Bold"/>
              <a:sym typeface="DM Sans Bold"/>
            </a:endParaRPr>
          </a:p>
        </p:txBody>
      </p:sp>
      <p:pic>
        <p:nvPicPr>
          <p:cNvPr id="8" name="Picture 7">
            <a:extLst>
              <a:ext uri="{FF2B5EF4-FFF2-40B4-BE49-F238E27FC236}">
                <a16:creationId xmlns:a16="http://schemas.microsoft.com/office/drawing/2014/main" id="{28475C45-EB64-4635-2CFE-519A8F883B13}"/>
              </a:ext>
            </a:extLst>
          </p:cNvPr>
          <p:cNvPicPr>
            <a:picLocks noChangeAspect="1"/>
          </p:cNvPicPr>
          <p:nvPr/>
        </p:nvPicPr>
        <p:blipFill>
          <a:blip r:embed="rId13"/>
          <a:stretch>
            <a:fillRect/>
          </a:stretch>
        </p:blipFill>
        <p:spPr>
          <a:xfrm>
            <a:off x="13036733" y="2549170"/>
            <a:ext cx="4269879" cy="5475659"/>
          </a:xfrm>
          <a:prstGeom prst="rect">
            <a:avLst/>
          </a:prstGeom>
        </p:spPr>
      </p:pic>
      <p:pic>
        <p:nvPicPr>
          <p:cNvPr id="9" name="Grafik 2">
            <a:extLst>
              <a:ext uri="{FF2B5EF4-FFF2-40B4-BE49-F238E27FC236}">
                <a16:creationId xmlns:a16="http://schemas.microsoft.com/office/drawing/2014/main" id="{6936090A-CE80-D2B5-FEB5-39859E5444B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87D9AF9A-7C25-59DF-AD53-58D09EFD3F14}"/>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1068694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CE12A-6C95-47AF-6498-E2CBECC06E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711CD5-A23C-2088-0891-9FF6A72977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C1273476-BE66-0B54-6E64-E7E60B6F1218}"/>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sp>
        <p:nvSpPr>
          <p:cNvPr id="15" name="Freeform 5">
            <a:extLst>
              <a:ext uri="{FF2B5EF4-FFF2-40B4-BE49-F238E27FC236}">
                <a16:creationId xmlns:a16="http://schemas.microsoft.com/office/drawing/2014/main" id="{BECA1382-0FEB-D44E-8A88-F5FD39A0C546}"/>
              </a:ext>
            </a:extLst>
          </p:cNvPr>
          <p:cNvSpPr/>
          <p:nvPr/>
        </p:nvSpPr>
        <p:spPr>
          <a:xfrm>
            <a:off x="13390580" y="2854010"/>
            <a:ext cx="3830620" cy="5566090"/>
          </a:xfrm>
          <a:custGeom>
            <a:avLst/>
            <a:gdLst/>
            <a:ahLst/>
            <a:cxnLst/>
            <a:rect l="l" t="t" r="r" b="b"/>
            <a:pathLst>
              <a:path w="2597247" h="4793577">
                <a:moveTo>
                  <a:pt x="0" y="0"/>
                </a:moveTo>
                <a:lnTo>
                  <a:pt x="2597247" y="0"/>
                </a:lnTo>
                <a:lnTo>
                  <a:pt x="2597247" y="4793577"/>
                </a:lnTo>
                <a:lnTo>
                  <a:pt x="0" y="479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S"/>
          </a:p>
        </p:txBody>
      </p:sp>
      <p:sp>
        <p:nvSpPr>
          <p:cNvPr id="16" name="TextBox 6">
            <a:extLst>
              <a:ext uri="{FF2B5EF4-FFF2-40B4-BE49-F238E27FC236}">
                <a16:creationId xmlns:a16="http://schemas.microsoft.com/office/drawing/2014/main" id="{D813A2E8-896A-B96C-331F-A92156CD6F2A}"/>
              </a:ext>
            </a:extLst>
          </p:cNvPr>
          <p:cNvSpPr txBox="1"/>
          <p:nvPr/>
        </p:nvSpPr>
        <p:spPr>
          <a:xfrm>
            <a:off x="1028700" y="2822438"/>
            <a:ext cx="7072639" cy="1209674"/>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ARTIFICIAL</a:t>
            </a:r>
          </a:p>
        </p:txBody>
      </p:sp>
      <p:sp>
        <p:nvSpPr>
          <p:cNvPr id="18" name="TextBox 12">
            <a:extLst>
              <a:ext uri="{FF2B5EF4-FFF2-40B4-BE49-F238E27FC236}">
                <a16:creationId xmlns:a16="http://schemas.microsoft.com/office/drawing/2014/main" id="{739EB40D-5317-006A-94A1-10FBA484749D}"/>
              </a:ext>
            </a:extLst>
          </p:cNvPr>
          <p:cNvSpPr txBox="1"/>
          <p:nvPr/>
        </p:nvSpPr>
        <p:spPr>
          <a:xfrm>
            <a:off x="1427983" y="5757034"/>
            <a:ext cx="8322820" cy="3425874"/>
          </a:xfrm>
          <a:prstGeom prst="rect">
            <a:avLst/>
          </a:prstGeom>
        </p:spPr>
        <p:txBody>
          <a:bodyPr wrap="square" lIns="0" tIns="0" rIns="0" bIns="0" rtlCol="0" anchor="t">
            <a:spAutoFit/>
          </a:bodyPr>
          <a:lstStyle/>
          <a:p>
            <a:pPr algn="ctr">
              <a:lnSpc>
                <a:spcPts val="2380"/>
              </a:lnSpc>
            </a:pPr>
            <a:r>
              <a:rPr lang="en-US" sz="3200" dirty="0">
                <a:solidFill>
                  <a:srgbClr val="343434"/>
                </a:solidFill>
                <a:latin typeface="DM Sans"/>
                <a:ea typeface="DM Sans"/>
                <a:cs typeface="DM Sans"/>
                <a:sym typeface="DM Sans"/>
              </a:rPr>
              <a:t>Use available technologies but check facts. </a:t>
            </a: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r>
              <a:rPr lang="en-US" sz="3200" b="1" dirty="0">
                <a:solidFill>
                  <a:srgbClr val="343434"/>
                </a:solidFill>
                <a:latin typeface="DM Sans"/>
                <a:ea typeface="DM Sans"/>
                <a:cs typeface="DM Sans"/>
                <a:sym typeface="DM Sans"/>
              </a:rPr>
              <a:t>Always check facts</a:t>
            </a:r>
            <a:r>
              <a:rPr lang="en-US" sz="3200" dirty="0">
                <a:solidFill>
                  <a:srgbClr val="343434"/>
                </a:solidFill>
                <a:latin typeface="DM Sans"/>
                <a:ea typeface="DM Sans"/>
                <a:cs typeface="DM Sans"/>
                <a:sym typeface="DM Sans"/>
              </a:rPr>
              <a:t>.</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dirty="0">
                <a:solidFill>
                  <a:srgbClr val="343434"/>
                </a:solidFill>
                <a:latin typeface="DM Sans"/>
                <a:ea typeface="DM Sans"/>
                <a:cs typeface="DM Sans"/>
                <a:sym typeface="DM Sans"/>
              </a:rPr>
              <a:t>AI is more than ChatGPT. Grok, Claude, …</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b="1" u="sng" dirty="0">
                <a:solidFill>
                  <a:srgbClr val="343434"/>
                </a:solidFill>
                <a:latin typeface="DM Sans"/>
                <a:ea typeface="DM Sans"/>
                <a:cs typeface="DM Sans"/>
                <a:sym typeface="DM Sans"/>
              </a:rPr>
              <a:t>Use them all.</a:t>
            </a:r>
          </a:p>
        </p:txBody>
      </p:sp>
      <p:sp>
        <p:nvSpPr>
          <p:cNvPr id="20" name="TextBox 14">
            <a:extLst>
              <a:ext uri="{FF2B5EF4-FFF2-40B4-BE49-F238E27FC236}">
                <a16:creationId xmlns:a16="http://schemas.microsoft.com/office/drawing/2014/main" id="{21925510-4294-D2CF-DDB4-887F951C83E4}"/>
              </a:ext>
            </a:extLst>
          </p:cNvPr>
          <p:cNvSpPr txBox="1"/>
          <p:nvPr/>
        </p:nvSpPr>
        <p:spPr>
          <a:xfrm>
            <a:off x="1055075" y="3712248"/>
            <a:ext cx="4964725" cy="1020985"/>
          </a:xfrm>
          <a:prstGeom prst="rect">
            <a:avLst/>
          </a:prstGeom>
        </p:spPr>
        <p:txBody>
          <a:bodyPr wrap="square" lIns="0" tIns="0" rIns="0" bIns="0" rtlCol="0" anchor="t">
            <a:spAutoFit/>
          </a:bodyPr>
          <a:lstStyle/>
          <a:p>
            <a:pPr algn="l">
              <a:lnSpc>
                <a:spcPts val="8400"/>
              </a:lnSpc>
            </a:pPr>
            <a:r>
              <a:rPr lang="en-US" sz="6000" dirty="0">
                <a:solidFill>
                  <a:srgbClr val="343434"/>
                </a:solidFill>
                <a:latin typeface="Cooper Hewitt"/>
                <a:ea typeface="Cooper Hewitt"/>
                <a:cs typeface="Cooper Hewitt"/>
                <a:sym typeface="Cooper Hewitt"/>
              </a:rPr>
              <a:t>INTELLIGENCE</a:t>
            </a:r>
          </a:p>
        </p:txBody>
      </p:sp>
      <p:sp>
        <p:nvSpPr>
          <p:cNvPr id="21" name="TextBox 12">
            <a:extLst>
              <a:ext uri="{FF2B5EF4-FFF2-40B4-BE49-F238E27FC236}">
                <a16:creationId xmlns:a16="http://schemas.microsoft.com/office/drawing/2014/main" id="{51905727-9DE8-FEC9-A69A-E5F54394698E}"/>
              </a:ext>
            </a:extLst>
          </p:cNvPr>
          <p:cNvSpPr txBox="1"/>
          <p:nvPr/>
        </p:nvSpPr>
        <p:spPr>
          <a:xfrm>
            <a:off x="1118632" y="4755209"/>
            <a:ext cx="9707212" cy="318742"/>
          </a:xfrm>
          <a:prstGeom prst="rect">
            <a:avLst/>
          </a:prstGeom>
        </p:spPr>
        <p:txBody>
          <a:bodyPr wrap="square" lIns="0" tIns="0" rIns="0" bIns="0" rtlCol="0" anchor="t">
            <a:spAutoFit/>
          </a:bodyPr>
          <a:lstStyle/>
          <a:p>
            <a:pPr>
              <a:lnSpc>
                <a:spcPts val="2380"/>
              </a:lnSpc>
            </a:pPr>
            <a:r>
              <a:rPr lang="en-US" sz="2000" dirty="0">
                <a:solidFill>
                  <a:srgbClr val="343434"/>
                </a:solidFill>
                <a:latin typeface="DM Sans"/>
                <a:ea typeface="DM Sans"/>
                <a:cs typeface="DM Sans"/>
                <a:sym typeface="DM Sans"/>
              </a:rPr>
              <a:t>Was </a:t>
            </a:r>
            <a:r>
              <a:rPr lang="en-US" sz="2000" b="1" u="sng" dirty="0">
                <a:solidFill>
                  <a:srgbClr val="343434"/>
                </a:solidFill>
                <a:latin typeface="DM Sans"/>
                <a:ea typeface="DM Sans"/>
                <a:cs typeface="DM Sans"/>
                <a:sym typeface="DM Sans"/>
              </a:rPr>
              <a:t>heavily used</a:t>
            </a:r>
            <a:r>
              <a:rPr lang="en-US" sz="2000" dirty="0">
                <a:solidFill>
                  <a:srgbClr val="343434"/>
                </a:solidFill>
                <a:latin typeface="DM Sans"/>
                <a:ea typeface="DM Sans"/>
                <a:cs typeface="DM Sans"/>
                <a:sym typeface="DM Sans"/>
              </a:rPr>
              <a:t> for this presentation</a:t>
            </a:r>
            <a:endParaRPr lang="en-US" sz="2000" b="1" u="sng" dirty="0">
              <a:solidFill>
                <a:srgbClr val="343434"/>
              </a:solidFill>
              <a:latin typeface="DM Sans"/>
              <a:ea typeface="DM Sans"/>
              <a:cs typeface="DM Sans"/>
              <a:sym typeface="DM Sans"/>
            </a:endParaRPr>
          </a:p>
        </p:txBody>
      </p:sp>
      <p:sp>
        <p:nvSpPr>
          <p:cNvPr id="22" name="TextBox 15">
            <a:extLst>
              <a:ext uri="{FF2B5EF4-FFF2-40B4-BE49-F238E27FC236}">
                <a16:creationId xmlns:a16="http://schemas.microsoft.com/office/drawing/2014/main" id="{A5BBB10E-B182-138D-328C-48D021D052A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a:t>
            </a:fld>
            <a:endParaRPr lang="en-US" sz="1500" b="1" dirty="0">
              <a:solidFill>
                <a:srgbClr val="343434"/>
              </a:solidFill>
              <a:latin typeface="DM Sans Bold"/>
              <a:ea typeface="DM Sans Bold"/>
              <a:cs typeface="DM Sans Bold"/>
              <a:sym typeface="DM Sans Bold"/>
            </a:endParaRPr>
          </a:p>
        </p:txBody>
      </p:sp>
      <p:sp>
        <p:nvSpPr>
          <p:cNvPr id="8" name="TextBox 12">
            <a:extLst>
              <a:ext uri="{FF2B5EF4-FFF2-40B4-BE49-F238E27FC236}">
                <a16:creationId xmlns:a16="http://schemas.microsoft.com/office/drawing/2014/main" id="{0DDB45C2-804E-67CC-C743-EA248ACFC08F}"/>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9" name="Grafik 2">
            <a:extLst>
              <a:ext uri="{FF2B5EF4-FFF2-40B4-BE49-F238E27FC236}">
                <a16:creationId xmlns:a16="http://schemas.microsoft.com/office/drawing/2014/main" id="{313ED9D8-4BF6-B299-B033-B4A1E4F4F97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4478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0BA62-F35C-40F3-5285-BD583D040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71B125-1B60-7894-5217-AC2EB5C9A51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07764B60-9795-D556-D77B-EBEA53C3D5B5}"/>
              </a:ext>
            </a:extLst>
          </p:cNvPr>
          <p:cNvSpPr txBox="1">
            <a:spLocks/>
          </p:cNvSpPr>
          <p:nvPr/>
        </p:nvSpPr>
        <p:spPr>
          <a:xfrm>
            <a:off x="860255" y="1638301"/>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t>
            </a:r>
            <a:r>
              <a:rPr lang="en-US" sz="4800" b="1" dirty="0" err="1"/>
              <a:t>whoami</a:t>
            </a:r>
            <a:endParaRPr lang="en-BS" sz="4800" b="1" dirty="0"/>
          </a:p>
        </p:txBody>
      </p:sp>
      <p:sp>
        <p:nvSpPr>
          <p:cNvPr id="4" name="Content Placeholder 2">
            <a:extLst>
              <a:ext uri="{FF2B5EF4-FFF2-40B4-BE49-F238E27FC236}">
                <a16:creationId xmlns:a16="http://schemas.microsoft.com/office/drawing/2014/main" id="{BE686912-9F1E-5358-15C6-B7304D577B0F}"/>
              </a:ext>
            </a:extLst>
          </p:cNvPr>
          <p:cNvSpPr txBox="1">
            <a:spLocks/>
          </p:cNvSpPr>
          <p:nvPr/>
        </p:nvSpPr>
        <p:spPr>
          <a:xfrm>
            <a:off x="1012655" y="2827339"/>
            <a:ext cx="16665746" cy="595788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BS" sz="4399" dirty="0"/>
              <a:t>👓 </a:t>
            </a:r>
            <a:r>
              <a:rPr lang="en-US" sz="4399" dirty="0"/>
              <a:t>Pedro Vieira</a:t>
            </a:r>
            <a:endParaRPr lang="en-US" sz="4399" dirty="0">
              <a:hlinkClick r:id="rId5">
                <a:extLst>
                  <a:ext uri="{A12FA001-AC4F-418D-AE19-62706E023703}">
                    <ahyp:hlinkClr xmlns:ahyp="http://schemas.microsoft.com/office/drawing/2018/hyperlinkcolor" val="tx"/>
                  </a:ext>
                </a:extLst>
              </a:hlinkClick>
            </a:endParaRPr>
          </a:p>
          <a:p>
            <a:pPr marL="0" indent="0">
              <a:buNone/>
            </a:pPr>
            <a:endParaRPr lang="en-US" sz="4399" dirty="0"/>
          </a:p>
          <a:p>
            <a:pPr marL="0" indent="0">
              <a:buNone/>
            </a:pPr>
            <a:r>
              <a:rPr lang="en-BS" sz="4399" dirty="0"/>
              <a:t>🔐 </a:t>
            </a:r>
            <a:r>
              <a:rPr lang="en-US" sz="4399" dirty="0"/>
              <a:t>Cybersecurity Engineer</a:t>
            </a:r>
          </a:p>
          <a:p>
            <a:pPr marL="0" indent="0">
              <a:buNone/>
            </a:pPr>
            <a:r>
              <a:rPr lang="en-BS" sz="4399" dirty="0"/>
              <a:t>🕵️ </a:t>
            </a:r>
            <a:r>
              <a:rPr lang="en-US" sz="4399" dirty="0"/>
              <a:t>OSINT </a:t>
            </a:r>
          </a:p>
          <a:p>
            <a:pPr marL="0" indent="0">
              <a:buNone/>
            </a:pPr>
            <a:r>
              <a:rPr lang="en-US" sz="4399" dirty="0"/>
              <a:t>✒️ Full stack developer</a:t>
            </a:r>
          </a:p>
          <a:p>
            <a:pPr marL="0" indent="0">
              <a:buNone/>
            </a:pPr>
            <a:r>
              <a:rPr lang="en-BS" sz="4399" dirty="0"/>
              <a:t>👨‍🏫 </a:t>
            </a:r>
            <a:r>
              <a:rPr lang="en-US" sz="4399" dirty="0"/>
              <a:t>Public Speaker</a:t>
            </a:r>
            <a:endParaRPr lang="en-BS" sz="4399" dirty="0"/>
          </a:p>
        </p:txBody>
      </p:sp>
      <p:sp>
        <p:nvSpPr>
          <p:cNvPr id="6" name="TextBox 15">
            <a:extLst>
              <a:ext uri="{FF2B5EF4-FFF2-40B4-BE49-F238E27FC236}">
                <a16:creationId xmlns:a16="http://schemas.microsoft.com/office/drawing/2014/main" id="{74607D6A-00B2-D3C3-CDC3-5FC1D587F260}"/>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6</a:t>
            </a:fld>
            <a:endParaRPr lang="en-US" sz="1501" b="1" dirty="0">
              <a:solidFill>
                <a:srgbClr val="343434"/>
              </a:solidFill>
              <a:latin typeface="DM Sans Bold"/>
              <a:ea typeface="DM Sans Bold"/>
              <a:cs typeface="DM Sans Bold"/>
              <a:sym typeface="DM Sans Bold"/>
            </a:endParaRPr>
          </a:p>
        </p:txBody>
      </p:sp>
      <p:pic>
        <p:nvPicPr>
          <p:cNvPr id="7" name="Picture 6">
            <a:extLst>
              <a:ext uri="{FF2B5EF4-FFF2-40B4-BE49-F238E27FC236}">
                <a16:creationId xmlns:a16="http://schemas.microsoft.com/office/drawing/2014/main" id="{B2CFCA6F-5F18-0F3A-1D3B-07B7BAFD989A}"/>
              </a:ext>
            </a:extLst>
          </p:cNvPr>
          <p:cNvPicPr>
            <a:picLocks noChangeAspect="1"/>
          </p:cNvPicPr>
          <p:nvPr/>
        </p:nvPicPr>
        <p:blipFill>
          <a:blip r:embed="rId6"/>
          <a:stretch>
            <a:fillRect/>
          </a:stretch>
        </p:blipFill>
        <p:spPr>
          <a:xfrm>
            <a:off x="9982200" y="2166805"/>
            <a:ext cx="5818272" cy="5834214"/>
          </a:xfrm>
          <a:prstGeom prst="rect">
            <a:avLst/>
          </a:prstGeom>
        </p:spPr>
      </p:pic>
      <p:pic>
        <p:nvPicPr>
          <p:cNvPr id="11" name="Grafik 2">
            <a:extLst>
              <a:ext uri="{FF2B5EF4-FFF2-40B4-BE49-F238E27FC236}">
                <a16:creationId xmlns:a16="http://schemas.microsoft.com/office/drawing/2014/main" id="{E5725CD1-FF6F-9713-B747-69BD490D99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2">
            <a:extLst>
              <a:ext uri="{FF2B5EF4-FFF2-40B4-BE49-F238E27FC236}">
                <a16:creationId xmlns:a16="http://schemas.microsoft.com/office/drawing/2014/main" id="{DB2C280E-C59F-20E7-0D1D-5B02D8325888}"/>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224459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CD2E-0EE5-FF4B-1C00-6DEB823FE2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7E905C-C04D-956A-F703-7F3615EF8F48}"/>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a:p>
        </p:txBody>
      </p:sp>
      <p:sp>
        <p:nvSpPr>
          <p:cNvPr id="7" name="TextBox 7">
            <a:extLst>
              <a:ext uri="{FF2B5EF4-FFF2-40B4-BE49-F238E27FC236}">
                <a16:creationId xmlns:a16="http://schemas.microsoft.com/office/drawing/2014/main" id="{6F6AE071-8166-769C-8D8B-52AC4E0B309B}"/>
              </a:ext>
            </a:extLst>
          </p:cNvPr>
          <p:cNvSpPr txBox="1"/>
          <p:nvPr/>
        </p:nvSpPr>
        <p:spPr>
          <a:xfrm>
            <a:off x="1198500" y="4352841"/>
            <a:ext cx="15395553" cy="2024208"/>
          </a:xfrm>
          <a:prstGeom prst="rect">
            <a:avLst/>
          </a:prstGeom>
        </p:spPr>
        <p:txBody>
          <a:bodyPr wrap="square" lIns="0" tIns="0" rIns="0" bIns="0" rtlCol="0" anchor="t">
            <a:spAutoFit/>
          </a:bodyPr>
          <a:lstStyle/>
          <a:p>
            <a:pPr>
              <a:lnSpc>
                <a:spcPts val="16819"/>
              </a:lnSpc>
            </a:pPr>
            <a:r>
              <a:rPr lang="en-US" sz="9600" b="1" dirty="0">
                <a:solidFill>
                  <a:srgbClr val="343434"/>
                </a:solidFill>
                <a:latin typeface="Cooper Hewitt Bold"/>
                <a:ea typeface="Cooper Hewitt Bold"/>
                <a:cs typeface="Cooper Hewitt Bold"/>
                <a:sym typeface="Cooper Hewitt Bold"/>
              </a:rPr>
              <a:t>Vulnerability</a:t>
            </a:r>
            <a:endParaRPr lang="en-US" sz="13800" b="1" dirty="0">
              <a:solidFill>
                <a:srgbClr val="343434"/>
              </a:solidFill>
              <a:latin typeface="Cooper Hewitt Bold"/>
              <a:ea typeface="Cooper Hewitt Bold"/>
              <a:cs typeface="Cooper Hewitt Bold"/>
              <a:sym typeface="Cooper Hewitt Bold"/>
            </a:endParaRPr>
          </a:p>
        </p:txBody>
      </p:sp>
      <p:sp>
        <p:nvSpPr>
          <p:cNvPr id="4" name="TextBox 15">
            <a:extLst>
              <a:ext uri="{FF2B5EF4-FFF2-40B4-BE49-F238E27FC236}">
                <a16:creationId xmlns:a16="http://schemas.microsoft.com/office/drawing/2014/main" id="{7344E79B-9155-C2C1-5BE6-8F51CD2C6BA1}"/>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7</a:t>
            </a:fld>
            <a:endParaRPr lang="en-US" sz="1501" b="1" dirty="0">
              <a:solidFill>
                <a:srgbClr val="343434"/>
              </a:solidFill>
              <a:latin typeface="DM Sans Bold"/>
              <a:ea typeface="DM Sans Bold"/>
              <a:cs typeface="DM Sans Bold"/>
              <a:sym typeface="DM Sans Bold"/>
            </a:endParaRPr>
          </a:p>
        </p:txBody>
      </p:sp>
      <p:sp>
        <p:nvSpPr>
          <p:cNvPr id="10" name="TextBox 9">
            <a:extLst>
              <a:ext uri="{FF2B5EF4-FFF2-40B4-BE49-F238E27FC236}">
                <a16:creationId xmlns:a16="http://schemas.microsoft.com/office/drawing/2014/main" id="{F245D918-8994-1C20-8367-695044E125FC}"/>
              </a:ext>
            </a:extLst>
          </p:cNvPr>
          <p:cNvSpPr txBox="1"/>
          <p:nvPr/>
        </p:nvSpPr>
        <p:spPr>
          <a:xfrm>
            <a:off x="1198500" y="6377049"/>
            <a:ext cx="5486400" cy="533400"/>
          </a:xfrm>
          <a:prstGeom prst="rect">
            <a:avLst/>
          </a:prstGeom>
          <a:noFill/>
        </p:spPr>
        <p:txBody>
          <a:bodyPr wrap="square" lIns="0" tIns="0" rIns="0" bIns="0" rtlCol="0">
            <a:noAutofit/>
          </a:bodyPr>
          <a:lstStyle/>
          <a:p>
            <a:pPr defTabSz="1016264">
              <a:spcBef>
                <a:spcPts val="556"/>
              </a:spcBef>
            </a:pPr>
            <a:r>
              <a:rPr lang="en-US" sz="2800" dirty="0"/>
              <a:t>Definition and Statistics</a:t>
            </a:r>
          </a:p>
        </p:txBody>
      </p:sp>
      <p:pic>
        <p:nvPicPr>
          <p:cNvPr id="11" name="Grafik 2">
            <a:extLst>
              <a:ext uri="{FF2B5EF4-FFF2-40B4-BE49-F238E27FC236}">
                <a16:creationId xmlns:a16="http://schemas.microsoft.com/office/drawing/2014/main" id="{0250FED1-1C1E-E758-351F-C8FBD5D2F6C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2">
            <a:extLst>
              <a:ext uri="{FF2B5EF4-FFF2-40B4-BE49-F238E27FC236}">
                <a16:creationId xmlns:a16="http://schemas.microsoft.com/office/drawing/2014/main" id="{80207920-AEA2-9936-513F-2672B754D700}"/>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2119458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B913-BEBF-0FF4-6EAC-74B401E8E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1585C5-31F8-C915-9BBC-BB07DEB94EB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DFB0CD6A-C600-6C31-A800-51C4D9E3429B}"/>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Vulnerability - Vulnerability vs incident</a:t>
            </a:r>
            <a:endParaRPr lang="en-BS" sz="4800" b="1" dirty="0"/>
          </a:p>
        </p:txBody>
      </p:sp>
      <p:sp>
        <p:nvSpPr>
          <p:cNvPr id="5" name="TextBox 15">
            <a:extLst>
              <a:ext uri="{FF2B5EF4-FFF2-40B4-BE49-F238E27FC236}">
                <a16:creationId xmlns:a16="http://schemas.microsoft.com/office/drawing/2014/main" id="{62B93CC9-C846-C271-C0F4-63DB7AD5846A}"/>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8</a:t>
            </a:fld>
            <a:endParaRPr lang="en-US" sz="1501" b="1" dirty="0">
              <a:solidFill>
                <a:srgbClr val="343434"/>
              </a:solidFill>
              <a:latin typeface="DM Sans Bold"/>
              <a:ea typeface="DM Sans Bold"/>
              <a:cs typeface="DM Sans Bold"/>
              <a:sym typeface="DM Sans Bold"/>
            </a:endParaRPr>
          </a:p>
        </p:txBody>
      </p:sp>
      <p:graphicFrame>
        <p:nvGraphicFramePr>
          <p:cNvPr id="6" name="Content Placeholder 5">
            <a:extLst>
              <a:ext uri="{FF2B5EF4-FFF2-40B4-BE49-F238E27FC236}">
                <a16:creationId xmlns:a16="http://schemas.microsoft.com/office/drawing/2014/main" id="{F05B0149-6CDF-4A9C-9F0F-F04503FE3167}"/>
              </a:ext>
            </a:extLst>
          </p:cNvPr>
          <p:cNvGraphicFramePr>
            <a:graphicFrameLocks noGrp="1"/>
          </p:cNvGraphicFramePr>
          <p:nvPr>
            <p:ph idx="1"/>
            <p:extLst>
              <p:ext uri="{D42A27DB-BD31-4B8C-83A1-F6EECF244321}">
                <p14:modId xmlns:p14="http://schemas.microsoft.com/office/powerpoint/2010/main" val="4127881882"/>
              </p:ext>
            </p:extLst>
          </p:nvPr>
        </p:nvGraphicFramePr>
        <p:xfrm>
          <a:off x="1276350" y="6134100"/>
          <a:ext cx="15735299" cy="3291408"/>
        </p:xfrm>
        <a:graphic>
          <a:graphicData uri="http://schemas.openxmlformats.org/drawingml/2006/table">
            <a:tbl>
              <a:tblPr firstRow="1" bandRow="1">
                <a:tableStyleId>{5C22544A-7EE6-4342-B048-85BDC9FD1C3A}</a:tableStyleId>
              </a:tblPr>
              <a:tblGrid>
                <a:gridCol w="7867650">
                  <a:extLst>
                    <a:ext uri="{9D8B030D-6E8A-4147-A177-3AD203B41FA5}">
                      <a16:colId xmlns:a16="http://schemas.microsoft.com/office/drawing/2014/main" val="4289972319"/>
                    </a:ext>
                  </a:extLst>
                </a:gridCol>
                <a:gridCol w="7867649">
                  <a:extLst>
                    <a:ext uri="{9D8B030D-6E8A-4147-A177-3AD203B41FA5}">
                      <a16:colId xmlns:a16="http://schemas.microsoft.com/office/drawing/2014/main" val="2619954489"/>
                    </a:ext>
                  </a:extLst>
                </a:gridCol>
              </a:tblGrid>
              <a:tr h="356968">
                <a:tc>
                  <a:txBody>
                    <a:bodyPr/>
                    <a:lstStyle/>
                    <a:p>
                      <a:pPr algn="ctr"/>
                      <a:r>
                        <a:rPr lang="en-US" sz="2800" dirty="0"/>
                        <a:t>Vulnerability</a:t>
                      </a:r>
                    </a:p>
                  </a:txBody>
                  <a:tcPr anchor="ctr">
                    <a:solidFill>
                      <a:schemeClr val="accent6">
                        <a:lumMod val="50000"/>
                      </a:schemeClr>
                    </a:solidFill>
                  </a:tcPr>
                </a:tc>
                <a:tc>
                  <a:txBody>
                    <a:bodyPr/>
                    <a:lstStyle/>
                    <a:p>
                      <a:pPr algn="ctr"/>
                      <a:r>
                        <a:rPr lang="en-US" sz="2800" dirty="0"/>
                        <a:t>Incident</a:t>
                      </a:r>
                    </a:p>
                  </a:txBody>
                  <a:tcPr anchor="ctr">
                    <a:solidFill>
                      <a:schemeClr val="accent6">
                        <a:lumMod val="50000"/>
                      </a:schemeClr>
                    </a:solidFill>
                  </a:tcPr>
                </a:tc>
                <a:extLst>
                  <a:ext uri="{0D108BD9-81ED-4DB2-BD59-A6C34878D82A}">
                    <a16:rowId xmlns:a16="http://schemas.microsoft.com/office/drawing/2014/main" val="2389528094"/>
                  </a:ext>
                </a:extLst>
              </a:tr>
              <a:tr h="2773248">
                <a:tc>
                  <a:txBody>
                    <a:bodyPr/>
                    <a:lstStyle/>
                    <a:p>
                      <a:endParaRPr lang="en-US" sz="900" dirty="0"/>
                    </a:p>
                  </a:txBody>
                  <a:tcPr>
                    <a:solidFill>
                      <a:schemeClr val="accent6">
                        <a:lumMod val="20000"/>
                        <a:lumOff val="80000"/>
                      </a:schemeClr>
                    </a:solidFill>
                  </a:tcPr>
                </a:tc>
                <a:tc>
                  <a:txBody>
                    <a:bodyPr/>
                    <a:lstStyle/>
                    <a:p>
                      <a:endParaRPr lang="en-US" sz="900" dirty="0"/>
                    </a:p>
                  </a:txBody>
                  <a:tcP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graphicFrame>
        <p:nvGraphicFramePr>
          <p:cNvPr id="8" name="Table 7">
            <a:extLst>
              <a:ext uri="{FF2B5EF4-FFF2-40B4-BE49-F238E27FC236}">
                <a16:creationId xmlns:a16="http://schemas.microsoft.com/office/drawing/2014/main" id="{59951B04-59D4-55B9-0400-8DD42EA8C51F}"/>
              </a:ext>
            </a:extLst>
          </p:cNvPr>
          <p:cNvGraphicFramePr>
            <a:graphicFrameLocks/>
          </p:cNvGraphicFramePr>
          <p:nvPr>
            <p:extLst>
              <p:ext uri="{D42A27DB-BD31-4B8C-83A1-F6EECF244321}">
                <p14:modId xmlns:p14="http://schemas.microsoft.com/office/powerpoint/2010/main" val="1851289602"/>
              </p:ext>
            </p:extLst>
          </p:nvPr>
        </p:nvGraphicFramePr>
        <p:xfrm>
          <a:off x="1271095" y="2620963"/>
          <a:ext cx="15735299" cy="2961303"/>
        </p:xfrm>
        <a:graphic>
          <a:graphicData uri="http://schemas.openxmlformats.org/drawingml/2006/table">
            <a:tbl>
              <a:tblPr firstRow="1" bandRow="1">
                <a:tableStyleId>{5C22544A-7EE6-4342-B048-85BDC9FD1C3A}</a:tableStyleId>
              </a:tblPr>
              <a:tblGrid>
                <a:gridCol w="15735299">
                  <a:extLst>
                    <a:ext uri="{9D8B030D-6E8A-4147-A177-3AD203B41FA5}">
                      <a16:colId xmlns:a16="http://schemas.microsoft.com/office/drawing/2014/main" val="4289972319"/>
                    </a:ext>
                  </a:extLst>
                </a:gridCol>
              </a:tblGrid>
              <a:tr h="422611">
                <a:tc>
                  <a:txBody>
                    <a:bodyPr/>
                    <a:lstStyle/>
                    <a:p>
                      <a:pPr algn="ctr"/>
                      <a:r>
                        <a:rPr lang="en-US" sz="2800" dirty="0"/>
                        <a:t>Logged In Remote Access</a:t>
                      </a:r>
                    </a:p>
                  </a:txBody>
                  <a:tcPr anchor="ctr">
                    <a:solidFill>
                      <a:schemeClr val="accent6">
                        <a:lumMod val="50000"/>
                      </a:schemeClr>
                    </a:solidFill>
                  </a:tcPr>
                </a:tc>
                <a:extLst>
                  <a:ext uri="{0D108BD9-81ED-4DB2-BD59-A6C34878D82A}">
                    <a16:rowId xmlns:a16="http://schemas.microsoft.com/office/drawing/2014/main" val="2389528094"/>
                  </a:ext>
                </a:extLst>
              </a:tr>
              <a:tr h="1915836">
                <a:tc>
                  <a:txBody>
                    <a:bodyPr/>
                    <a:lstStyle/>
                    <a:p>
                      <a:r>
                        <a:rPr lang="en-US" sz="3600" dirty="0"/>
                        <a:t>"A weakness in the computational logic (e.g., code) found in software and hardware components that, when exploited, results in a negative impact to confidentiality, integrity, or availability."</a:t>
                      </a:r>
                    </a:p>
                  </a:txBody>
                  <a:tcPr anchor="ctr">
                    <a:solidFill>
                      <a:schemeClr val="accent6">
                        <a:lumMod val="20000"/>
                        <a:lumOff val="80000"/>
                      </a:schemeClr>
                    </a:solidFill>
                  </a:tcPr>
                </a:tc>
                <a:extLst>
                  <a:ext uri="{0D108BD9-81ED-4DB2-BD59-A6C34878D82A}">
                    <a16:rowId xmlns:a16="http://schemas.microsoft.com/office/drawing/2014/main" val="3288223916"/>
                  </a:ext>
                </a:extLst>
              </a:tr>
              <a:tr h="527307">
                <a:tc>
                  <a:txBody>
                    <a:bodyPr/>
                    <a:lstStyle/>
                    <a:p>
                      <a:r>
                        <a:rPr lang="en-US" sz="1800" dirty="0"/>
                        <a:t>National Vulnerability Database - https://nvd.nist.gov/vuln</a:t>
                      </a:r>
                    </a:p>
                  </a:txBody>
                  <a:tcPr anchor="ctr">
                    <a:solidFill>
                      <a:schemeClr val="accent6">
                        <a:lumMod val="40000"/>
                        <a:lumOff val="60000"/>
                      </a:schemeClr>
                    </a:solidFill>
                  </a:tcPr>
                </a:tc>
                <a:extLst>
                  <a:ext uri="{0D108BD9-81ED-4DB2-BD59-A6C34878D82A}">
                    <a16:rowId xmlns:a16="http://schemas.microsoft.com/office/drawing/2014/main" val="327034593"/>
                  </a:ext>
                </a:extLst>
              </a:tr>
            </a:tbl>
          </a:graphicData>
        </a:graphic>
      </p:graphicFrame>
      <p:pic>
        <p:nvPicPr>
          <p:cNvPr id="10" name="Picture 9">
            <a:extLst>
              <a:ext uri="{FF2B5EF4-FFF2-40B4-BE49-F238E27FC236}">
                <a16:creationId xmlns:a16="http://schemas.microsoft.com/office/drawing/2014/main" id="{E2B079AA-8B58-36B4-5BE6-B29FC5FC37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3600" y="7047981"/>
            <a:ext cx="2005769" cy="2014320"/>
          </a:xfrm>
          <a:prstGeom prst="rect">
            <a:avLst/>
          </a:prstGeom>
        </p:spPr>
      </p:pic>
      <p:pic>
        <p:nvPicPr>
          <p:cNvPr id="11" name="Picture 10">
            <a:extLst>
              <a:ext uri="{FF2B5EF4-FFF2-40B4-BE49-F238E27FC236}">
                <a16:creationId xmlns:a16="http://schemas.microsoft.com/office/drawing/2014/main" id="{C223921F-F0A8-2FA7-7A3F-D1CE756F35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249400" y="7048500"/>
            <a:ext cx="2005769" cy="2014320"/>
          </a:xfrm>
          <a:prstGeom prst="rect">
            <a:avLst/>
          </a:prstGeom>
        </p:spPr>
      </p:pic>
      <p:sp>
        <p:nvSpPr>
          <p:cNvPr id="13" name="Content Placeholder 2">
            <a:extLst>
              <a:ext uri="{FF2B5EF4-FFF2-40B4-BE49-F238E27FC236}">
                <a16:creationId xmlns:a16="http://schemas.microsoft.com/office/drawing/2014/main" id="{1FF0CA8C-8866-5243-CF7C-0411AAAC2A6A}"/>
              </a:ext>
            </a:extLst>
          </p:cNvPr>
          <p:cNvSpPr txBox="1">
            <a:spLocks/>
          </p:cNvSpPr>
          <p:nvPr/>
        </p:nvSpPr>
        <p:spPr>
          <a:xfrm>
            <a:off x="2971800" y="7551205"/>
            <a:ext cx="2814144" cy="8688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4400" dirty="0"/>
              <a:t>Open door</a:t>
            </a:r>
            <a:endParaRPr lang="pt-BR" sz="4400" dirty="0"/>
          </a:p>
        </p:txBody>
      </p:sp>
      <p:sp>
        <p:nvSpPr>
          <p:cNvPr id="17" name="Content Placeholder 2">
            <a:extLst>
              <a:ext uri="{FF2B5EF4-FFF2-40B4-BE49-F238E27FC236}">
                <a16:creationId xmlns:a16="http://schemas.microsoft.com/office/drawing/2014/main" id="{D3DCCEB6-B77E-426E-4ADB-53F85124746E}"/>
              </a:ext>
            </a:extLst>
          </p:cNvPr>
          <p:cNvSpPr txBox="1">
            <a:spLocks/>
          </p:cNvSpPr>
          <p:nvPr/>
        </p:nvSpPr>
        <p:spPr>
          <a:xfrm>
            <a:off x="9372600" y="7551205"/>
            <a:ext cx="5105400" cy="8688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400" dirty="0"/>
              <a:t>Unauthorized access</a:t>
            </a:r>
          </a:p>
        </p:txBody>
      </p:sp>
      <p:sp>
        <p:nvSpPr>
          <p:cNvPr id="18" name="TextBox 17">
            <a:extLst>
              <a:ext uri="{FF2B5EF4-FFF2-40B4-BE49-F238E27FC236}">
                <a16:creationId xmlns:a16="http://schemas.microsoft.com/office/drawing/2014/main" id="{475B8E6D-F412-D877-8288-FCD68E996B4D}"/>
              </a:ext>
            </a:extLst>
          </p:cNvPr>
          <p:cNvSpPr txBox="1"/>
          <p:nvPr/>
        </p:nvSpPr>
        <p:spPr>
          <a:xfrm>
            <a:off x="15900761" y="9495694"/>
            <a:ext cx="1105633" cy="111157"/>
          </a:xfrm>
          <a:prstGeom prst="rect">
            <a:avLst/>
          </a:prstGeom>
          <a:noFill/>
        </p:spPr>
        <p:txBody>
          <a:bodyPr wrap="square" lIns="0" tIns="0" rIns="0" bIns="0" rtlCol="0">
            <a:noAutofit/>
          </a:bodyPr>
          <a:lstStyle/>
          <a:p>
            <a:pPr defTabSz="1016264">
              <a:spcBef>
                <a:spcPts val="556"/>
              </a:spcBef>
            </a:pPr>
            <a:r>
              <a:rPr lang="en-US" sz="889" dirty="0"/>
              <a:t>images: Flaticon.com</a:t>
            </a:r>
            <a:endParaRPr lang="en-US" sz="889" kern="0" dirty="0">
              <a:solidFill>
                <a:srgbClr val="000000"/>
              </a:solidFill>
            </a:endParaRPr>
          </a:p>
        </p:txBody>
      </p:sp>
      <p:pic>
        <p:nvPicPr>
          <p:cNvPr id="15" name="Grafik 2">
            <a:extLst>
              <a:ext uri="{FF2B5EF4-FFF2-40B4-BE49-F238E27FC236}">
                <a16:creationId xmlns:a16="http://schemas.microsoft.com/office/drawing/2014/main" id="{C85BD821-DE73-E2AF-D317-2CBDCF295CF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a:extLst>
              <a:ext uri="{FF2B5EF4-FFF2-40B4-BE49-F238E27FC236}">
                <a16:creationId xmlns:a16="http://schemas.microsoft.com/office/drawing/2014/main" id="{8A4CFF5A-991E-93F6-DFC4-F1AB5A7AE29E}"/>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spTree>
    <p:extLst>
      <p:ext uri="{BB962C8B-B14F-4D97-AF65-F5344CB8AC3E}">
        <p14:creationId xmlns:p14="http://schemas.microsoft.com/office/powerpoint/2010/main" val="3583809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75F74-0194-57BA-F6C1-9D14C12F7C8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3A3B664-6D9F-2259-FEC6-A7C7E3666D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sz="1056" dirty="0"/>
          </a:p>
        </p:txBody>
      </p:sp>
      <p:sp>
        <p:nvSpPr>
          <p:cNvPr id="3" name="Title 1">
            <a:extLst>
              <a:ext uri="{FF2B5EF4-FFF2-40B4-BE49-F238E27FC236}">
                <a16:creationId xmlns:a16="http://schemas.microsoft.com/office/drawing/2014/main" id="{CD9715A8-AA4B-C74E-1685-58A7D5CB635F}"/>
              </a:ext>
            </a:extLst>
          </p:cNvPr>
          <p:cNvSpPr txBox="1">
            <a:spLocks/>
          </p:cNvSpPr>
          <p:nvPr/>
        </p:nvSpPr>
        <p:spPr>
          <a:xfrm>
            <a:off x="860255" y="1638301"/>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Vulnerability - Statistics by Year</a:t>
            </a:r>
            <a:endParaRPr lang="en-BS" sz="4800" b="1" dirty="0"/>
          </a:p>
        </p:txBody>
      </p:sp>
      <p:sp>
        <p:nvSpPr>
          <p:cNvPr id="5" name="TextBox 15">
            <a:extLst>
              <a:ext uri="{FF2B5EF4-FFF2-40B4-BE49-F238E27FC236}">
                <a16:creationId xmlns:a16="http://schemas.microsoft.com/office/drawing/2014/main" id="{D4BA8BBC-E768-FC16-5C75-397C03E787C2}"/>
              </a:ext>
            </a:extLst>
          </p:cNvPr>
          <p:cNvSpPr txBox="1"/>
          <p:nvPr/>
        </p:nvSpPr>
        <p:spPr>
          <a:xfrm>
            <a:off x="16594054" y="9445760"/>
            <a:ext cx="1005737" cy="256993"/>
          </a:xfrm>
          <a:prstGeom prst="rect">
            <a:avLst/>
          </a:prstGeom>
        </p:spPr>
        <p:txBody>
          <a:bodyPr lIns="0" tIns="0" rIns="0" bIns="0" rtlCol="0" anchor="t">
            <a:spAutoFit/>
          </a:bodyPr>
          <a:lstStyle/>
          <a:p>
            <a:pPr algn="r">
              <a:lnSpc>
                <a:spcPts val="2101"/>
              </a:lnSpc>
            </a:pPr>
            <a:r>
              <a:rPr lang="en-US" sz="1501" b="1" dirty="0">
                <a:solidFill>
                  <a:srgbClr val="343434"/>
                </a:solidFill>
                <a:latin typeface="DM Sans Bold"/>
                <a:ea typeface="DM Sans Bold"/>
                <a:cs typeface="DM Sans Bold"/>
                <a:sym typeface="DM Sans Bold"/>
              </a:rPr>
              <a:t>Page </a:t>
            </a:r>
            <a:fld id="{F3EB4092-D53A-4A7A-82B5-61650A0387D5}" type="slidenum">
              <a:rPr lang="en-US" sz="1501" b="1">
                <a:solidFill>
                  <a:srgbClr val="343434"/>
                </a:solidFill>
                <a:latin typeface="DM Sans Bold"/>
                <a:ea typeface="DM Sans Bold"/>
                <a:cs typeface="DM Sans Bold"/>
                <a:sym typeface="DM Sans Bold"/>
              </a:rPr>
              <a:pPr algn="r">
                <a:lnSpc>
                  <a:spcPts val="2101"/>
                </a:lnSpc>
              </a:pPr>
              <a:t>9</a:t>
            </a:fld>
            <a:endParaRPr lang="en-US" sz="1501" b="1" dirty="0">
              <a:solidFill>
                <a:srgbClr val="343434"/>
              </a:solidFill>
              <a:latin typeface="DM Sans Bold"/>
              <a:ea typeface="DM Sans Bold"/>
              <a:cs typeface="DM Sans Bold"/>
              <a:sym typeface="DM Sans Bold"/>
            </a:endParaRPr>
          </a:p>
        </p:txBody>
      </p:sp>
      <p:sp>
        <p:nvSpPr>
          <p:cNvPr id="6" name="Content Placeholder 2">
            <a:extLst>
              <a:ext uri="{FF2B5EF4-FFF2-40B4-BE49-F238E27FC236}">
                <a16:creationId xmlns:a16="http://schemas.microsoft.com/office/drawing/2014/main" id="{BE869D07-5696-AEB9-E76D-E5F87287D0AF}"/>
              </a:ext>
            </a:extLst>
          </p:cNvPr>
          <p:cNvSpPr txBox="1">
            <a:spLocks/>
          </p:cNvSpPr>
          <p:nvPr/>
        </p:nvSpPr>
        <p:spPr>
          <a:xfrm>
            <a:off x="11277601" y="9177784"/>
            <a:ext cx="2514600" cy="38694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600" dirty="0"/>
              <a:t>Source NVD 29/05/2025</a:t>
            </a:r>
            <a:endParaRPr lang="pt-BR" sz="1600" dirty="0"/>
          </a:p>
        </p:txBody>
      </p:sp>
      <p:graphicFrame>
        <p:nvGraphicFramePr>
          <p:cNvPr id="10" name="Content Placeholder 9">
            <a:extLst>
              <a:ext uri="{FF2B5EF4-FFF2-40B4-BE49-F238E27FC236}">
                <a16:creationId xmlns:a16="http://schemas.microsoft.com/office/drawing/2014/main" id="{B8A17E8D-6D15-E46E-362C-4ED10B6715C2}"/>
              </a:ext>
            </a:extLst>
          </p:cNvPr>
          <p:cNvGraphicFramePr>
            <a:graphicFrameLocks noGrp="1"/>
          </p:cNvGraphicFramePr>
          <p:nvPr>
            <p:ph idx="1"/>
            <p:extLst>
              <p:ext uri="{D42A27DB-BD31-4B8C-83A1-F6EECF244321}">
                <p14:modId xmlns:p14="http://schemas.microsoft.com/office/powerpoint/2010/main" val="1881879921"/>
              </p:ext>
            </p:extLst>
          </p:nvPr>
        </p:nvGraphicFramePr>
        <p:xfrm>
          <a:off x="14306097" y="4319092"/>
          <a:ext cx="2790825" cy="2119808"/>
        </p:xfrm>
        <a:graphic>
          <a:graphicData uri="http://schemas.openxmlformats.org/drawingml/2006/table">
            <a:tbl>
              <a:tblPr firstRow="1" bandRow="1">
                <a:tableStyleId>{5C22544A-7EE6-4342-B048-85BDC9FD1C3A}</a:tableStyleId>
              </a:tblPr>
              <a:tblGrid>
                <a:gridCol w="2790825">
                  <a:extLst>
                    <a:ext uri="{9D8B030D-6E8A-4147-A177-3AD203B41FA5}">
                      <a16:colId xmlns:a16="http://schemas.microsoft.com/office/drawing/2014/main" val="4289972319"/>
                    </a:ext>
                  </a:extLst>
                </a:gridCol>
              </a:tblGrid>
              <a:tr h="1154850">
                <a:tc>
                  <a:txBody>
                    <a:bodyPr/>
                    <a:lstStyle/>
                    <a:p>
                      <a:pPr algn="ctr"/>
                      <a:r>
                        <a:rPr lang="en-US" sz="3200" dirty="0"/>
                        <a:t>Total known vulnerabilities</a:t>
                      </a:r>
                    </a:p>
                  </a:txBody>
                  <a:tcPr anchor="ctr">
                    <a:solidFill>
                      <a:schemeClr val="accent6">
                        <a:lumMod val="50000"/>
                      </a:schemeClr>
                    </a:solidFill>
                  </a:tcPr>
                </a:tc>
                <a:extLst>
                  <a:ext uri="{0D108BD9-81ED-4DB2-BD59-A6C34878D82A}">
                    <a16:rowId xmlns:a16="http://schemas.microsoft.com/office/drawing/2014/main" val="2389528094"/>
                  </a:ext>
                </a:extLst>
              </a:tr>
              <a:tr h="964958">
                <a:tc>
                  <a:txBody>
                    <a:bodyPr/>
                    <a:lstStyle/>
                    <a:p>
                      <a:pPr algn="ctr"/>
                      <a:r>
                        <a:rPr lang="en-US" sz="1000" dirty="0"/>
                        <a:t> </a:t>
                      </a:r>
                      <a:r>
                        <a:rPr lang="en-US" sz="3600" dirty="0"/>
                        <a:t>263.548</a:t>
                      </a:r>
                    </a:p>
                  </a:txBody>
                  <a:tcPr anchor="ctr">
                    <a:solidFill>
                      <a:schemeClr val="accent6">
                        <a:lumMod val="20000"/>
                        <a:lumOff val="80000"/>
                      </a:schemeClr>
                    </a:solidFill>
                  </a:tcPr>
                </a:tc>
                <a:extLst>
                  <a:ext uri="{0D108BD9-81ED-4DB2-BD59-A6C34878D82A}">
                    <a16:rowId xmlns:a16="http://schemas.microsoft.com/office/drawing/2014/main" val="3288223916"/>
                  </a:ext>
                </a:extLst>
              </a:tr>
            </a:tbl>
          </a:graphicData>
        </a:graphic>
      </p:graphicFrame>
      <p:pic>
        <p:nvPicPr>
          <p:cNvPr id="13" name="Grafik 2">
            <a:extLst>
              <a:ext uri="{FF2B5EF4-FFF2-40B4-BE49-F238E27FC236}">
                <a16:creationId xmlns:a16="http://schemas.microsoft.com/office/drawing/2014/main" id="{38F2F5E2-A0B9-4735-4385-0FC5EEF5374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 y="610119"/>
            <a:ext cx="1411237" cy="27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2">
            <a:extLst>
              <a:ext uri="{FF2B5EF4-FFF2-40B4-BE49-F238E27FC236}">
                <a16:creationId xmlns:a16="http://schemas.microsoft.com/office/drawing/2014/main" id="{A0255760-D983-B032-F29D-03490436A48C}"/>
              </a:ext>
            </a:extLst>
          </p:cNvPr>
          <p:cNvSpPr txBox="1"/>
          <p:nvPr/>
        </p:nvSpPr>
        <p:spPr>
          <a:xfrm>
            <a:off x="12496800" y="647699"/>
            <a:ext cx="4809812" cy="235963"/>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DEUTSCHLAND - BIER, WURST UND SCHWACHSTELLEN</a:t>
            </a:r>
          </a:p>
        </p:txBody>
      </p:sp>
      <p:pic>
        <p:nvPicPr>
          <p:cNvPr id="7" name="Graphic 6">
            <a:extLst>
              <a:ext uri="{FF2B5EF4-FFF2-40B4-BE49-F238E27FC236}">
                <a16:creationId xmlns:a16="http://schemas.microsoft.com/office/drawing/2014/main" id="{A362D4E3-4071-A6F0-BBD0-CC954FB8759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10814" y="2563274"/>
            <a:ext cx="12381386" cy="6437850"/>
          </a:xfrm>
          <a:prstGeom prst="rect">
            <a:avLst/>
          </a:prstGeom>
        </p:spPr>
      </p:pic>
    </p:spTree>
    <p:extLst>
      <p:ext uri="{BB962C8B-B14F-4D97-AF65-F5344CB8AC3E}">
        <p14:creationId xmlns:p14="http://schemas.microsoft.com/office/powerpoint/2010/main" val="13744179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1239</Words>
  <Application>Microsoft Office PowerPoint</Application>
  <PresentationFormat>Custom</PresentationFormat>
  <Paragraphs>229</Paragraphs>
  <Slides>27</Slides>
  <Notes>27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Wingdings 3</vt:lpstr>
      <vt:lpstr>Cooper Hewitt</vt:lpstr>
      <vt:lpstr>Calibri</vt:lpstr>
      <vt:lpstr>DM Sans</vt:lpstr>
      <vt:lpstr>Cooper Hewitt Bold</vt:lpstr>
      <vt:lpstr>Aptos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2025-05-17T21:08:01Z</dcterms:created>
  <dcterms:modified xsi:type="dcterms:W3CDTF">2025-05-29T14:53:43Z</dcterms:modified>
  <dc:identifier/>
</cp:coreProperties>
</file>